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sldIdLst>
    <p:sldId id="256" r:id="rId2"/>
    <p:sldId id="1041" r:id="rId3"/>
    <p:sldId id="291" r:id="rId4"/>
    <p:sldId id="1042" r:id="rId5"/>
    <p:sldId id="292" r:id="rId6"/>
    <p:sldId id="1043" r:id="rId7"/>
    <p:sldId id="260" r:id="rId8"/>
    <p:sldId id="1044" r:id="rId9"/>
    <p:sldId id="1045" r:id="rId10"/>
    <p:sldId id="261" r:id="rId11"/>
    <p:sldId id="1046" r:id="rId12"/>
    <p:sldId id="1048" r:id="rId13"/>
    <p:sldId id="287" r:id="rId14"/>
    <p:sldId id="1052" r:id="rId15"/>
    <p:sldId id="1053" r:id="rId16"/>
    <p:sldId id="1047" r:id="rId17"/>
    <p:sldId id="1049" r:id="rId18"/>
    <p:sldId id="1051" r:id="rId19"/>
    <p:sldId id="1054" r:id="rId20"/>
    <p:sldId id="283" r:id="rId21"/>
    <p:sldId id="284" r:id="rId22"/>
    <p:sldId id="285" r:id="rId23"/>
    <p:sldId id="286" r:id="rId24"/>
    <p:sldId id="290" r:id="rId25"/>
    <p:sldId id="1050" r:id="rId26"/>
    <p:sldId id="275" r:id="rId27"/>
    <p:sldId id="277" r:id="rId28"/>
    <p:sldId id="278" r:id="rId29"/>
    <p:sldId id="280" r:id="rId30"/>
    <p:sldId id="288" r:id="rId31"/>
    <p:sldId id="268" r:id="rId32"/>
    <p:sldId id="266" r:id="rId33"/>
    <p:sldId id="267" r:id="rId34"/>
    <p:sldId id="282" r:id="rId35"/>
    <p:sldId id="1055" r:id="rId3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80"/>
    <p:restoredTop sz="94650"/>
  </p:normalViewPr>
  <p:slideViewPr>
    <p:cSldViewPr snapToGrid="0" snapToObjects="1">
      <p:cViewPr varScale="1">
        <p:scale>
          <a:sx n="109" d="100"/>
          <a:sy n="109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757D-E374-7F41-9734-1A2BCB5402BC}" type="datetimeFigureOut">
              <a:rPr lang="pl-PL" smtClean="0"/>
              <a:t>13.11.2019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772A-BF5B-A248-830B-CC6F27FF8E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8848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757D-E374-7F41-9734-1A2BCB5402BC}" type="datetimeFigureOut">
              <a:rPr lang="pl-PL" smtClean="0"/>
              <a:t>13.11.2019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772A-BF5B-A248-830B-CC6F27FF8E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257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757D-E374-7F41-9734-1A2BCB5402BC}" type="datetimeFigureOut">
              <a:rPr lang="pl-PL" smtClean="0"/>
              <a:t>13.11.2019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772A-BF5B-A248-830B-CC6F27FF8E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8034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THREE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89015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757D-E374-7F41-9734-1A2BCB5402BC}" type="datetimeFigureOut">
              <a:rPr lang="pl-PL" smtClean="0"/>
              <a:t>13.11.2019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772A-BF5B-A248-830B-CC6F27FF8E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1657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757D-E374-7F41-9734-1A2BCB5402BC}" type="datetimeFigureOut">
              <a:rPr lang="pl-PL" smtClean="0"/>
              <a:t>13.11.2019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772A-BF5B-A248-830B-CC6F27FF8E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5061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757D-E374-7F41-9734-1A2BCB5402BC}" type="datetimeFigureOut">
              <a:rPr lang="pl-PL" smtClean="0"/>
              <a:t>13.11.2019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772A-BF5B-A248-830B-CC6F27FF8E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07738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757D-E374-7F41-9734-1A2BCB5402BC}" type="datetimeFigureOut">
              <a:rPr lang="pl-PL" smtClean="0"/>
              <a:t>13.11.2019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772A-BF5B-A248-830B-CC6F27FF8E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08399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757D-E374-7F41-9734-1A2BCB5402BC}" type="datetimeFigureOut">
              <a:rPr lang="pl-PL" smtClean="0"/>
              <a:t>13.11.2019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772A-BF5B-A248-830B-CC6F27FF8E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01218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757D-E374-7F41-9734-1A2BCB5402BC}" type="datetimeFigureOut">
              <a:rPr lang="pl-PL" smtClean="0"/>
              <a:t>13.11.2019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772A-BF5B-A248-830B-CC6F27FF8E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8609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757D-E374-7F41-9734-1A2BCB5402BC}" type="datetimeFigureOut">
              <a:rPr lang="pl-PL" smtClean="0"/>
              <a:t>13.11.2019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772A-BF5B-A248-830B-CC6F27FF8E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78208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9757D-E374-7F41-9734-1A2BCB5402BC}" type="datetimeFigureOut">
              <a:rPr lang="pl-PL" smtClean="0"/>
              <a:t>13.11.2019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3772A-BF5B-A248-830B-CC6F27FF8E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1422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9757D-E374-7F41-9734-1A2BCB5402BC}" type="datetimeFigureOut">
              <a:rPr lang="pl-PL" smtClean="0"/>
              <a:t>13.11.2019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3772A-BF5B-A248-830B-CC6F27FF8EF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6738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ing.oreilly.com/library/view/97-things-every/9780596800611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7A4A56-D2F5-D244-9A11-B5E5BBBC5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739" y="0"/>
            <a:ext cx="123912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CC84A-56CE-EA42-B3FC-1E0AEA0E9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2739" y="3800257"/>
            <a:ext cx="9144000" cy="2387600"/>
          </a:xfrm>
        </p:spPr>
        <p:txBody>
          <a:bodyPr/>
          <a:lstStyle/>
          <a:p>
            <a:r>
              <a:rPr lang="pl-PL" b="1" dirty="0">
                <a:solidFill>
                  <a:schemeClr val="bg1"/>
                </a:solidFill>
                <a:latin typeface="Proxima Nova" panose="02000506030000020004" pitchFamily="2" charset="0"/>
                <a:ea typeface="Apple Color Emoji" pitchFamily="2" charset="0"/>
                <a:cs typeface="Apple Chancery" panose="03020702040506060504" pitchFamily="66" charset="-79"/>
              </a:rPr>
              <a:t>Data Lake </a:t>
            </a:r>
            <a:r>
              <a:rPr lang="pl-PL" b="1" dirty="0" err="1">
                <a:solidFill>
                  <a:schemeClr val="bg1"/>
                </a:solidFill>
                <a:latin typeface="Proxima Nova" panose="02000506030000020004" pitchFamily="2" charset="0"/>
                <a:ea typeface="Apple Color Emoji" pitchFamily="2" charset="0"/>
                <a:cs typeface="Apple Chancery" panose="03020702040506060504" pitchFamily="66" charset="-79"/>
              </a:rPr>
              <a:t>Ingestion</a:t>
            </a:r>
            <a:r>
              <a:rPr lang="pl-PL" b="1" dirty="0">
                <a:solidFill>
                  <a:schemeClr val="bg1"/>
                </a:solidFill>
                <a:latin typeface="Proxima Nova" panose="02000506030000020004" pitchFamily="2" charset="0"/>
                <a:ea typeface="Apple Color Emoji" pitchFamily="2" charset="0"/>
                <a:cs typeface="Apple Chancery" panose="03020702040506060504" pitchFamily="66" charset="-79"/>
              </a:rPr>
              <a:t> </a:t>
            </a:r>
            <a:r>
              <a:rPr lang="pl-PL" b="1" dirty="0" err="1">
                <a:solidFill>
                  <a:schemeClr val="bg1"/>
                </a:solidFill>
                <a:latin typeface="Proxima Nova" panose="02000506030000020004" pitchFamily="2" charset="0"/>
                <a:ea typeface="Apple Color Emoji" pitchFamily="2" charset="0"/>
                <a:cs typeface="Apple Chancery" panose="03020702040506060504" pitchFamily="66" charset="-79"/>
              </a:rPr>
              <a:t>checklist</a:t>
            </a:r>
            <a:endParaRPr lang="pl-PL" b="1" dirty="0">
              <a:solidFill>
                <a:schemeClr val="bg1"/>
              </a:solidFill>
              <a:latin typeface="Proxima Nova" panose="02000506030000020004" pitchFamily="2" charset="0"/>
              <a:ea typeface="Apple Color Emoji" pitchFamily="2" charset="0"/>
              <a:cs typeface="Apple Chancery" panose="03020702040506060504" pitchFamily="66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59F3CE-CC19-0445-A004-9D64D5BC2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9046" y="2659513"/>
            <a:ext cx="9144000" cy="1655762"/>
          </a:xfrm>
        </p:spPr>
        <p:txBody>
          <a:bodyPr/>
          <a:lstStyle/>
          <a:p>
            <a:pPr algn="r"/>
            <a:r>
              <a:rPr lang="pl-PL" dirty="0">
                <a:solidFill>
                  <a:schemeClr val="bg1"/>
                </a:solidFill>
              </a:rPr>
              <a:t>By Dmytro Dragan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5DCB9-1A27-CC45-9221-9C334BFF0CA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3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2ED46F-DFDE-A34E-9720-D08048089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1581"/>
            <a:ext cx="6166757" cy="4486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402015-4982-4D4A-B138-0C5971FB8CE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92871" y="6186300"/>
            <a:ext cx="1543310" cy="26456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54D8801-CC0E-9942-8828-AEEB9C3A1C25}"/>
              </a:ext>
            </a:extLst>
          </p:cNvPr>
          <p:cNvSpPr txBox="1">
            <a:spLocks/>
          </p:cNvSpPr>
          <p:nvPr/>
        </p:nvSpPr>
        <p:spPr>
          <a:xfrm>
            <a:off x="838200" y="288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2">
                  <a:lumMod val="50000"/>
                </a:schemeClr>
              </a:solidFill>
              <a:latin typeface="Proxima Nova Bl" panose="02000506030000020004" pitchFamily="50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C705481-E20B-1041-B58E-6599E2EA826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Proxima Nova Bl" panose="02000506030000020004" pitchFamily="50" charset="0"/>
              </a:rPr>
              <a:t>Ingestion is simple… right? (Nope)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3D088F-DEFC-344C-8987-B5C21227166E}"/>
              </a:ext>
            </a:extLst>
          </p:cNvPr>
          <p:cNvSpPr/>
          <p:nvPr/>
        </p:nvSpPr>
        <p:spPr>
          <a:xfrm>
            <a:off x="990600" y="1843088"/>
            <a:ext cx="77524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800" dirty="0">
                <a:latin typeface="Proxima Nova" panose="02000506030000020004" pitchFamily="2" charset="0"/>
              </a:rPr>
              <a:t>...</a:t>
            </a:r>
            <a:r>
              <a:rPr lang="pl-PL" sz="2800" dirty="0" err="1">
                <a:latin typeface="Proxima Nova" panose="02000506030000020004" pitchFamily="2" charset="0"/>
              </a:rPr>
              <a:t>until</a:t>
            </a:r>
            <a:r>
              <a:rPr lang="pl-PL" sz="2800" dirty="0">
                <a:latin typeface="Proxima Nova" panose="02000506030000020004" pitchFamily="2" charset="0"/>
              </a:rPr>
              <a:t> </a:t>
            </a:r>
            <a:r>
              <a:rPr lang="pl-PL" sz="2800" dirty="0" err="1">
                <a:latin typeface="Proxima Nova" panose="02000506030000020004" pitchFamily="2" charset="0"/>
              </a:rPr>
              <a:t>eventually</a:t>
            </a:r>
            <a:r>
              <a:rPr lang="pl-PL" sz="2800" dirty="0">
                <a:latin typeface="Proxima Nova" panose="02000506030000020004" pitchFamily="2" charset="0"/>
              </a:rPr>
              <a:t> </a:t>
            </a:r>
            <a:r>
              <a:rPr lang="pl-PL" sz="2800" dirty="0" err="1">
                <a:latin typeface="Proxima Nova" panose="02000506030000020004" pitchFamily="2" charset="0"/>
              </a:rPr>
              <a:t>things</a:t>
            </a:r>
            <a:r>
              <a:rPr lang="pl-PL" sz="2800" dirty="0">
                <a:latin typeface="Proxima Nova" panose="02000506030000020004" pitchFamily="2" charset="0"/>
              </a:rPr>
              <a:t> </a:t>
            </a:r>
            <a:r>
              <a:rPr lang="pl-PL" sz="2800" dirty="0" err="1">
                <a:latin typeface="Proxima Nova" panose="02000506030000020004" pitchFamily="2" charset="0"/>
              </a:rPr>
              <a:t>become</a:t>
            </a:r>
            <a:r>
              <a:rPr lang="pl-PL" sz="2800" dirty="0">
                <a:latin typeface="Proxima Nova" panose="02000506030000020004" pitchFamily="2" charset="0"/>
              </a:rPr>
              <a:t> </a:t>
            </a:r>
            <a:r>
              <a:rPr lang="pl-PL" sz="2800" dirty="0" err="1">
                <a:latin typeface="Proxima Nova" panose="02000506030000020004" pitchFamily="2" charset="0"/>
              </a:rPr>
              <a:t>unmanageable</a:t>
            </a:r>
            <a:r>
              <a:rPr lang="pl-PL" sz="2800" dirty="0">
                <a:latin typeface="Proxima Nova" panose="0200050603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6524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181480-7B95-774E-B77F-B66ECEB59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7299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E0C358-7AD4-4C46-96FC-F5F81324F1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2D55839-3F56-8347-9A02-FC300478C06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Proxima Nova Bl" panose="02000506030000020004" pitchFamily="50" charset="0"/>
              </a:rPr>
              <a:t>Start from BIG PICTURE</a:t>
            </a:r>
          </a:p>
        </p:txBody>
      </p:sp>
    </p:spTree>
    <p:extLst>
      <p:ext uri="{BB962C8B-B14F-4D97-AF65-F5344CB8AC3E}">
        <p14:creationId xmlns:p14="http://schemas.microsoft.com/office/powerpoint/2010/main" val="21016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181480-7B95-774E-B77F-B66ECEB59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7299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E0C358-7AD4-4C46-96FC-F5F81324F1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2D55839-3F56-8347-9A02-FC300478C06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Proxima Nova Bl" panose="02000506030000020004" pitchFamily="50" charset="0"/>
              </a:rPr>
              <a:t>Start from BIG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FA1A71-53F0-9942-8F56-6907206C3ECE}"/>
              </a:ext>
            </a:extLst>
          </p:cNvPr>
          <p:cNvSpPr/>
          <p:nvPr/>
        </p:nvSpPr>
        <p:spPr>
          <a:xfrm>
            <a:off x="990600" y="2068592"/>
            <a:ext cx="9263743" cy="3970318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The Client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motivation</a:t>
            </a:r>
            <a:endParaRPr lang="pl-PL" sz="36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Ask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”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why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”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Find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out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what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are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the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driving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requirements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/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objectives</a:t>
            </a:r>
            <a:endParaRPr lang="pl-PL" sz="36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97: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Seek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the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value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in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requested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capabilities</a:t>
            </a:r>
            <a:endParaRPr lang="pl-PL" sz="36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97: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Diminish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accidental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complexity</a:t>
            </a:r>
            <a:endParaRPr lang="pl-PL" sz="3600" dirty="0">
              <a:solidFill>
                <a:schemeClr val="bg1"/>
              </a:solidFill>
              <a:latin typeface="Proxima Nova" panose="0200050603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CD6010-EA66-7C48-B7A5-1D485BFDD0C3}"/>
              </a:ext>
            </a:extLst>
          </p:cNvPr>
          <p:cNvSpPr/>
          <p:nvPr/>
        </p:nvSpPr>
        <p:spPr>
          <a:xfrm>
            <a:off x="990599" y="6211669"/>
            <a:ext cx="8364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https://learning.oreilly.com/library/view/97-things-every/9780596800611/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831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AF6B9-FCC9-4E4B-99B2-EA6328FE1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Proxima Nova" panose="02000506030000020004" pitchFamily="2" charset="0"/>
              </a:rPr>
              <a:t>Short</a:t>
            </a:r>
            <a:r>
              <a:rPr lang="pl-PL" dirty="0">
                <a:latin typeface="Proxima Nova" panose="02000506030000020004" pitchFamily="2" charset="0"/>
              </a:rPr>
              <a:t> Story #0 – Spark </a:t>
            </a:r>
            <a:r>
              <a:rPr lang="pl-PL" dirty="0" err="1">
                <a:latin typeface="Proxima Nova" panose="02000506030000020004" pitchFamily="2" charset="0"/>
              </a:rPr>
              <a:t>is</a:t>
            </a:r>
            <a:r>
              <a:rPr lang="pl-PL" dirty="0">
                <a:latin typeface="Proxima Nova" panose="02000506030000020004" pitchFamily="2" charset="0"/>
              </a:rPr>
              <a:t> Gold Hammer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28177-D340-AB49-B3E5-1F8576B04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”</a:t>
            </a:r>
            <a:r>
              <a:rPr lang="pl-PL" i="1" dirty="0" err="1"/>
              <a:t>There</a:t>
            </a:r>
            <a:r>
              <a:rPr lang="pl-PL" i="1" dirty="0"/>
              <a:t> </a:t>
            </a:r>
            <a:r>
              <a:rPr lang="pl-PL" i="1" dirty="0" err="1"/>
              <a:t>will</a:t>
            </a:r>
            <a:r>
              <a:rPr lang="pl-PL" i="1" dirty="0"/>
              <a:t> be a </a:t>
            </a:r>
            <a:r>
              <a:rPr lang="pl-PL" i="1" dirty="0" err="1"/>
              <a:t>large</a:t>
            </a:r>
            <a:r>
              <a:rPr lang="pl-PL" i="1" dirty="0"/>
              <a:t> </a:t>
            </a:r>
            <a:r>
              <a:rPr lang="pl-PL" i="1" dirty="0" err="1"/>
              <a:t>files</a:t>
            </a:r>
            <a:r>
              <a:rPr lang="pl-PL" i="1" dirty="0"/>
              <a:t>, </a:t>
            </a:r>
            <a:r>
              <a:rPr lang="pl-PL" i="1" dirty="0" err="1"/>
              <a:t>so</a:t>
            </a:r>
            <a:r>
              <a:rPr lang="pl-PL" i="1" dirty="0"/>
              <a:t> we </a:t>
            </a:r>
            <a:r>
              <a:rPr lang="pl-PL" i="1" dirty="0" err="1"/>
              <a:t>definitely</a:t>
            </a:r>
            <a:r>
              <a:rPr lang="pl-PL" i="1" dirty="0"/>
              <a:t> </a:t>
            </a:r>
            <a:r>
              <a:rPr lang="pl-PL" i="1" dirty="0" err="1"/>
              <a:t>need</a:t>
            </a:r>
            <a:r>
              <a:rPr lang="pl-PL" i="1" dirty="0"/>
              <a:t> Spark” </a:t>
            </a:r>
            <a:r>
              <a:rPr lang="pl-PL" i="1" dirty="0" err="1"/>
              <a:t>Customer</a:t>
            </a:r>
            <a:endParaRPr lang="pl-PL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0A35B-E8D0-8243-8477-907CBCCCD4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25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AF6B9-FCC9-4E4B-99B2-EA6328FE1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Proxima Nova" panose="02000506030000020004" pitchFamily="2" charset="0"/>
              </a:rPr>
              <a:t>Short</a:t>
            </a:r>
            <a:r>
              <a:rPr lang="pl-PL" dirty="0">
                <a:latin typeface="Proxima Nova" panose="02000506030000020004" pitchFamily="2" charset="0"/>
              </a:rPr>
              <a:t> Story #0 – Spark </a:t>
            </a:r>
            <a:r>
              <a:rPr lang="pl-PL" dirty="0" err="1">
                <a:latin typeface="Proxima Nova" panose="02000506030000020004" pitchFamily="2" charset="0"/>
              </a:rPr>
              <a:t>is</a:t>
            </a:r>
            <a:r>
              <a:rPr lang="pl-PL" dirty="0">
                <a:latin typeface="Proxima Nova" panose="02000506030000020004" pitchFamily="2" charset="0"/>
              </a:rPr>
              <a:t> Gold Hammer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28177-D340-AB49-B3E5-1F8576B04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”</a:t>
            </a:r>
            <a:r>
              <a:rPr lang="pl-PL" i="1" dirty="0" err="1"/>
              <a:t>There</a:t>
            </a:r>
            <a:r>
              <a:rPr lang="pl-PL" i="1" dirty="0"/>
              <a:t> </a:t>
            </a:r>
            <a:r>
              <a:rPr lang="pl-PL" i="1" dirty="0" err="1"/>
              <a:t>will</a:t>
            </a:r>
            <a:r>
              <a:rPr lang="pl-PL" i="1" dirty="0"/>
              <a:t> be a </a:t>
            </a:r>
            <a:r>
              <a:rPr lang="pl-PL" i="1" dirty="0" err="1"/>
              <a:t>large</a:t>
            </a:r>
            <a:r>
              <a:rPr lang="pl-PL" i="1" dirty="0"/>
              <a:t> </a:t>
            </a:r>
            <a:r>
              <a:rPr lang="pl-PL" i="1" dirty="0" err="1"/>
              <a:t>files</a:t>
            </a:r>
            <a:r>
              <a:rPr lang="pl-PL" i="1" dirty="0"/>
              <a:t>, </a:t>
            </a:r>
            <a:r>
              <a:rPr lang="pl-PL" i="1" dirty="0" err="1"/>
              <a:t>so</a:t>
            </a:r>
            <a:r>
              <a:rPr lang="pl-PL" i="1" dirty="0"/>
              <a:t> we </a:t>
            </a:r>
            <a:r>
              <a:rPr lang="pl-PL" i="1" dirty="0" err="1"/>
              <a:t>definitely</a:t>
            </a:r>
            <a:r>
              <a:rPr lang="pl-PL" i="1" dirty="0"/>
              <a:t> </a:t>
            </a:r>
            <a:r>
              <a:rPr lang="pl-PL" i="1" dirty="0" err="1"/>
              <a:t>need</a:t>
            </a:r>
            <a:r>
              <a:rPr lang="pl-PL" i="1" dirty="0"/>
              <a:t> Spark” </a:t>
            </a:r>
            <a:r>
              <a:rPr lang="pl-PL" i="1" dirty="0" err="1"/>
              <a:t>Customer</a:t>
            </a:r>
            <a:endParaRPr lang="pl-PL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0A35B-E8D0-8243-8477-907CBCCCD4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1F2616-C802-EF42-BC82-5294552D5A36}"/>
              </a:ext>
            </a:extLst>
          </p:cNvPr>
          <p:cNvGrpSpPr/>
          <p:nvPr/>
        </p:nvGrpSpPr>
        <p:grpSpPr>
          <a:xfrm>
            <a:off x="838200" y="3186847"/>
            <a:ext cx="3552997" cy="2302406"/>
            <a:chOff x="5011712" y="3210293"/>
            <a:chExt cx="3552997" cy="230240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65B5B8F-6133-514B-9490-2C88E1C4114D}"/>
                </a:ext>
              </a:extLst>
            </p:cNvPr>
            <p:cNvCxnSpPr>
              <a:cxnSpLocks/>
            </p:cNvCxnSpPr>
            <p:nvPr/>
          </p:nvCxnSpPr>
          <p:spPr>
            <a:xfrm>
              <a:off x="5011712" y="5512699"/>
              <a:ext cx="3368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77C879F-8122-8F42-8B24-9BDFFD95FB83}"/>
                </a:ext>
              </a:extLst>
            </p:cNvPr>
            <p:cNvCxnSpPr/>
            <p:nvPr/>
          </p:nvCxnSpPr>
          <p:spPr>
            <a:xfrm flipV="1">
              <a:off x="5011712" y="3427225"/>
              <a:ext cx="0" cy="20854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90300D-DF84-C04F-BD5A-DBE5758C2851}"/>
                </a:ext>
              </a:extLst>
            </p:cNvPr>
            <p:cNvSpPr/>
            <p:nvPr/>
          </p:nvSpPr>
          <p:spPr>
            <a:xfrm>
              <a:off x="5589227" y="3651814"/>
              <a:ext cx="1114077" cy="18608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5E627F-1813-DE40-AF8D-D999C34774C5}"/>
                </a:ext>
              </a:extLst>
            </p:cNvPr>
            <p:cNvSpPr/>
            <p:nvPr/>
          </p:nvSpPr>
          <p:spPr>
            <a:xfrm>
              <a:off x="7177395" y="5427784"/>
              <a:ext cx="864732" cy="8491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317F27-AAA0-9947-BEBC-4FC679F57DD1}"/>
                </a:ext>
              </a:extLst>
            </p:cNvPr>
            <p:cNvSpPr txBox="1"/>
            <p:nvPr/>
          </p:nvSpPr>
          <p:spPr>
            <a:xfrm>
              <a:off x="5589227" y="3210293"/>
              <a:ext cx="1614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/>
                <a:t>Small  &lt; 100 KB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EF8E44-6FD1-BD42-9422-F1AB4791D5C0}"/>
                </a:ext>
              </a:extLst>
            </p:cNvPr>
            <p:cNvSpPr txBox="1"/>
            <p:nvPr/>
          </p:nvSpPr>
          <p:spPr>
            <a:xfrm>
              <a:off x="7040189" y="5008430"/>
              <a:ext cx="1524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 err="1"/>
                <a:t>Large</a:t>
              </a:r>
              <a:r>
                <a:rPr lang="pl-PL" dirty="0"/>
                <a:t>  &gt; 10 GB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1863706-A6A7-CE42-BB69-2F7C548933D4}"/>
              </a:ext>
            </a:extLst>
          </p:cNvPr>
          <p:cNvSpPr txBox="1"/>
          <p:nvPr/>
        </p:nvSpPr>
        <p:spPr>
          <a:xfrm>
            <a:off x="4462612" y="3269527"/>
            <a:ext cx="75354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/>
              <a:t>1000 data </a:t>
            </a:r>
            <a:r>
              <a:rPr lang="pl-PL" sz="2400" dirty="0" err="1"/>
              <a:t>feeds</a:t>
            </a:r>
            <a:r>
              <a:rPr lang="pl-PL" sz="2400" dirty="0"/>
              <a:t> </a:t>
            </a:r>
            <a:r>
              <a:rPr lang="pl-PL" sz="2400" dirty="0" err="1"/>
              <a:t>are</a:t>
            </a:r>
            <a:r>
              <a:rPr lang="pl-PL" sz="2400" dirty="0"/>
              <a:t> small ( less 100 KB):</a:t>
            </a:r>
          </a:p>
          <a:p>
            <a:r>
              <a:rPr lang="pl-PL" sz="2400" dirty="0">
                <a:solidFill>
                  <a:srgbClr val="C00000"/>
                </a:solidFill>
              </a:rPr>
              <a:t>- Spark </a:t>
            </a:r>
            <a:r>
              <a:rPr lang="pl-PL" sz="2400" dirty="0" err="1">
                <a:solidFill>
                  <a:srgbClr val="C00000"/>
                </a:solidFill>
              </a:rPr>
              <a:t>cluster</a:t>
            </a:r>
            <a:r>
              <a:rPr lang="pl-PL" sz="2400" dirty="0">
                <a:solidFill>
                  <a:srgbClr val="C00000"/>
                </a:solidFill>
              </a:rPr>
              <a:t> start </a:t>
            </a:r>
            <a:r>
              <a:rPr lang="pl-PL" sz="2400" dirty="0" err="1">
                <a:solidFill>
                  <a:srgbClr val="C00000"/>
                </a:solidFill>
              </a:rPr>
              <a:t>time</a:t>
            </a:r>
            <a:r>
              <a:rPr lang="pl-PL" sz="2400" dirty="0">
                <a:solidFill>
                  <a:srgbClr val="C00000"/>
                </a:solidFill>
              </a:rPr>
              <a:t> </a:t>
            </a:r>
            <a:r>
              <a:rPr lang="pl-PL" sz="2400" dirty="0" err="1">
                <a:solidFill>
                  <a:srgbClr val="C00000"/>
                </a:solidFill>
              </a:rPr>
              <a:t>will</a:t>
            </a:r>
            <a:r>
              <a:rPr lang="pl-PL" sz="2400" dirty="0">
                <a:solidFill>
                  <a:srgbClr val="C00000"/>
                </a:solidFill>
              </a:rPr>
              <a:t> be </a:t>
            </a:r>
            <a:r>
              <a:rPr lang="pl-PL" sz="2400" dirty="0" err="1">
                <a:solidFill>
                  <a:srgbClr val="C00000"/>
                </a:solidFill>
              </a:rPr>
              <a:t>more</a:t>
            </a:r>
            <a:r>
              <a:rPr lang="pl-PL" sz="2400" dirty="0">
                <a:solidFill>
                  <a:srgbClr val="C00000"/>
                </a:solidFill>
              </a:rPr>
              <a:t> </a:t>
            </a:r>
            <a:r>
              <a:rPr lang="pl-PL" sz="2400" dirty="0" err="1">
                <a:solidFill>
                  <a:srgbClr val="C00000"/>
                </a:solidFill>
              </a:rPr>
              <a:t>time</a:t>
            </a:r>
            <a:r>
              <a:rPr lang="pl-PL" sz="2400" dirty="0">
                <a:solidFill>
                  <a:srgbClr val="C00000"/>
                </a:solidFill>
              </a:rPr>
              <a:t> </a:t>
            </a:r>
            <a:r>
              <a:rPr lang="pl-PL" sz="2400" dirty="0" err="1">
                <a:solidFill>
                  <a:srgbClr val="C00000"/>
                </a:solidFill>
              </a:rPr>
              <a:t>than</a:t>
            </a:r>
            <a:r>
              <a:rPr lang="pl-PL" sz="2400" dirty="0">
                <a:solidFill>
                  <a:srgbClr val="C00000"/>
                </a:solidFill>
              </a:rPr>
              <a:t> </a:t>
            </a:r>
            <a:r>
              <a:rPr lang="pl-PL" sz="2400" dirty="0" err="1">
                <a:solidFill>
                  <a:srgbClr val="C00000"/>
                </a:solidFill>
              </a:rPr>
              <a:t>processing</a:t>
            </a:r>
            <a:endParaRPr lang="pl-PL" sz="2400" dirty="0">
              <a:solidFill>
                <a:srgbClr val="C00000"/>
              </a:solidFill>
            </a:endParaRPr>
          </a:p>
          <a:p>
            <a:r>
              <a:rPr lang="pl-PL" sz="2400" dirty="0">
                <a:solidFill>
                  <a:srgbClr val="C00000"/>
                </a:solidFill>
              </a:rPr>
              <a:t>- Bad </a:t>
            </a:r>
            <a:r>
              <a:rPr lang="pl-PL" sz="2400" dirty="0" err="1">
                <a:solidFill>
                  <a:srgbClr val="C00000"/>
                </a:solidFill>
              </a:rPr>
              <a:t>cluster</a:t>
            </a:r>
            <a:r>
              <a:rPr lang="pl-PL" sz="2400" dirty="0">
                <a:solidFill>
                  <a:srgbClr val="C00000"/>
                </a:solidFill>
              </a:rPr>
              <a:t> </a:t>
            </a:r>
            <a:r>
              <a:rPr lang="pl-PL" sz="2400" dirty="0" err="1">
                <a:solidFill>
                  <a:srgbClr val="C00000"/>
                </a:solidFill>
              </a:rPr>
              <a:t>utilization</a:t>
            </a:r>
            <a:endParaRPr lang="pl-PL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913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6F389F1-60EA-704A-AFD0-B7C7C49E9BDB}"/>
              </a:ext>
            </a:extLst>
          </p:cNvPr>
          <p:cNvSpPr txBox="1"/>
          <p:nvPr/>
        </p:nvSpPr>
        <p:spPr>
          <a:xfrm>
            <a:off x="4462612" y="3269527"/>
            <a:ext cx="51724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/>
              <a:t>1000 data </a:t>
            </a:r>
            <a:r>
              <a:rPr lang="pl-PL" sz="2400" dirty="0" err="1"/>
              <a:t>feeds</a:t>
            </a:r>
            <a:r>
              <a:rPr lang="pl-PL" sz="2400" dirty="0"/>
              <a:t> </a:t>
            </a:r>
            <a:r>
              <a:rPr lang="pl-PL" sz="2400" dirty="0" err="1"/>
              <a:t>are</a:t>
            </a:r>
            <a:r>
              <a:rPr lang="pl-PL" sz="2400" dirty="0"/>
              <a:t> small ( less 100 KB):</a:t>
            </a:r>
          </a:p>
          <a:p>
            <a:r>
              <a:rPr lang="pl-PL" sz="2400" dirty="0">
                <a:solidFill>
                  <a:schemeClr val="accent6"/>
                </a:solidFill>
              </a:rPr>
              <a:t>- </a:t>
            </a:r>
            <a:r>
              <a:rPr lang="pl-PL" sz="2400" dirty="0" err="1">
                <a:solidFill>
                  <a:schemeClr val="accent6"/>
                </a:solidFill>
              </a:rPr>
              <a:t>Use</a:t>
            </a:r>
            <a:r>
              <a:rPr lang="pl-PL" sz="2400" dirty="0">
                <a:solidFill>
                  <a:schemeClr val="accent6"/>
                </a:solidFill>
              </a:rPr>
              <a:t> Spark for </a:t>
            </a:r>
            <a:r>
              <a:rPr lang="pl-PL" sz="2400" dirty="0" err="1">
                <a:solidFill>
                  <a:schemeClr val="accent6"/>
                </a:solidFill>
              </a:rPr>
              <a:t>only</a:t>
            </a:r>
            <a:r>
              <a:rPr lang="pl-PL" sz="2400" dirty="0">
                <a:solidFill>
                  <a:schemeClr val="accent6"/>
                </a:solidFill>
              </a:rPr>
              <a:t> for heavy </a:t>
            </a:r>
            <a:r>
              <a:rPr lang="pl-PL" sz="2400" dirty="0" err="1">
                <a:solidFill>
                  <a:schemeClr val="accent6"/>
                </a:solidFill>
              </a:rPr>
              <a:t>jobs</a:t>
            </a:r>
            <a:endParaRPr lang="pl-PL" sz="2400" dirty="0">
              <a:solidFill>
                <a:schemeClr val="accent6"/>
              </a:solidFill>
            </a:endParaRPr>
          </a:p>
          <a:p>
            <a:r>
              <a:rPr lang="pl-PL" sz="2400" dirty="0">
                <a:solidFill>
                  <a:schemeClr val="accent6"/>
                </a:solidFill>
              </a:rPr>
              <a:t>- </a:t>
            </a:r>
            <a:r>
              <a:rPr lang="pl-PL" sz="2400" dirty="0" err="1">
                <a:solidFill>
                  <a:schemeClr val="accent6"/>
                </a:solidFill>
              </a:rPr>
              <a:t>Use</a:t>
            </a:r>
            <a:r>
              <a:rPr lang="pl-PL" sz="2400" dirty="0">
                <a:solidFill>
                  <a:schemeClr val="accent6"/>
                </a:solidFill>
              </a:rPr>
              <a:t> </a:t>
            </a:r>
            <a:r>
              <a:rPr lang="pl-PL" sz="2400" dirty="0" err="1">
                <a:solidFill>
                  <a:schemeClr val="accent6"/>
                </a:solidFill>
              </a:rPr>
              <a:t>light-weight</a:t>
            </a:r>
            <a:r>
              <a:rPr lang="pl-PL" sz="2400" dirty="0">
                <a:solidFill>
                  <a:schemeClr val="accent6"/>
                </a:solidFill>
              </a:rPr>
              <a:t> </a:t>
            </a:r>
            <a:r>
              <a:rPr lang="pl-PL" sz="2400" dirty="0" err="1">
                <a:solidFill>
                  <a:schemeClr val="accent6"/>
                </a:solidFill>
              </a:rPr>
              <a:t>solution</a:t>
            </a:r>
            <a:r>
              <a:rPr lang="pl-PL" sz="2400" dirty="0">
                <a:solidFill>
                  <a:schemeClr val="accent6"/>
                </a:solidFill>
              </a:rPr>
              <a:t> for </a:t>
            </a:r>
            <a:r>
              <a:rPr lang="pl-PL" sz="2400" dirty="0" err="1">
                <a:solidFill>
                  <a:schemeClr val="accent6"/>
                </a:solidFill>
              </a:rPr>
              <a:t>others</a:t>
            </a:r>
            <a:endParaRPr lang="pl-PL" sz="2400" dirty="0">
              <a:solidFill>
                <a:schemeClr val="accent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1AF6B9-FCC9-4E4B-99B2-EA6328FE1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Proxima Nova" panose="02000506030000020004" pitchFamily="2" charset="0"/>
              </a:rPr>
              <a:t>Short</a:t>
            </a:r>
            <a:r>
              <a:rPr lang="pl-PL" dirty="0">
                <a:latin typeface="Proxima Nova" panose="02000506030000020004" pitchFamily="2" charset="0"/>
              </a:rPr>
              <a:t> Story #0 – Spark </a:t>
            </a:r>
            <a:r>
              <a:rPr lang="pl-PL" dirty="0" err="1">
                <a:latin typeface="Proxima Nova" panose="02000506030000020004" pitchFamily="2" charset="0"/>
              </a:rPr>
              <a:t>is</a:t>
            </a:r>
            <a:r>
              <a:rPr lang="pl-PL" dirty="0">
                <a:latin typeface="Proxima Nova" panose="02000506030000020004" pitchFamily="2" charset="0"/>
              </a:rPr>
              <a:t> Gold Hammer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28177-D340-AB49-B3E5-1F8576B04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”</a:t>
            </a:r>
            <a:r>
              <a:rPr lang="pl-PL" i="1" dirty="0" err="1"/>
              <a:t>There</a:t>
            </a:r>
            <a:r>
              <a:rPr lang="pl-PL" i="1" dirty="0"/>
              <a:t> </a:t>
            </a:r>
            <a:r>
              <a:rPr lang="pl-PL" i="1" dirty="0" err="1"/>
              <a:t>will</a:t>
            </a:r>
            <a:r>
              <a:rPr lang="pl-PL" i="1" dirty="0"/>
              <a:t> be a </a:t>
            </a:r>
            <a:r>
              <a:rPr lang="pl-PL" i="1" dirty="0" err="1"/>
              <a:t>large</a:t>
            </a:r>
            <a:r>
              <a:rPr lang="pl-PL" i="1" dirty="0"/>
              <a:t> </a:t>
            </a:r>
            <a:r>
              <a:rPr lang="pl-PL" i="1" dirty="0" err="1"/>
              <a:t>files</a:t>
            </a:r>
            <a:r>
              <a:rPr lang="pl-PL" i="1" dirty="0"/>
              <a:t>, </a:t>
            </a:r>
            <a:r>
              <a:rPr lang="pl-PL" i="1" dirty="0" err="1"/>
              <a:t>so</a:t>
            </a:r>
            <a:r>
              <a:rPr lang="pl-PL" i="1" dirty="0"/>
              <a:t> we </a:t>
            </a:r>
            <a:r>
              <a:rPr lang="pl-PL" i="1" dirty="0" err="1"/>
              <a:t>definitely</a:t>
            </a:r>
            <a:r>
              <a:rPr lang="pl-PL" i="1" dirty="0"/>
              <a:t> </a:t>
            </a:r>
            <a:r>
              <a:rPr lang="pl-PL" i="1" dirty="0" err="1"/>
              <a:t>need</a:t>
            </a:r>
            <a:r>
              <a:rPr lang="pl-PL" i="1" dirty="0"/>
              <a:t> Spark” </a:t>
            </a:r>
            <a:r>
              <a:rPr lang="pl-PL" i="1" dirty="0" err="1"/>
              <a:t>Customer</a:t>
            </a:r>
            <a:endParaRPr lang="pl-PL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0A35B-E8D0-8243-8477-907CBCCCD4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1F2616-C802-EF42-BC82-5294552D5A36}"/>
              </a:ext>
            </a:extLst>
          </p:cNvPr>
          <p:cNvGrpSpPr/>
          <p:nvPr/>
        </p:nvGrpSpPr>
        <p:grpSpPr>
          <a:xfrm>
            <a:off x="838200" y="3186847"/>
            <a:ext cx="3552997" cy="2302406"/>
            <a:chOff x="5011712" y="3210293"/>
            <a:chExt cx="3552997" cy="230240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65B5B8F-6133-514B-9490-2C88E1C4114D}"/>
                </a:ext>
              </a:extLst>
            </p:cNvPr>
            <p:cNvCxnSpPr>
              <a:cxnSpLocks/>
            </p:cNvCxnSpPr>
            <p:nvPr/>
          </p:nvCxnSpPr>
          <p:spPr>
            <a:xfrm>
              <a:off x="5011712" y="5512699"/>
              <a:ext cx="3368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77C879F-8122-8F42-8B24-9BDFFD95FB83}"/>
                </a:ext>
              </a:extLst>
            </p:cNvPr>
            <p:cNvCxnSpPr/>
            <p:nvPr/>
          </p:nvCxnSpPr>
          <p:spPr>
            <a:xfrm flipV="1">
              <a:off x="5011712" y="3427225"/>
              <a:ext cx="0" cy="20854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90300D-DF84-C04F-BD5A-DBE5758C2851}"/>
                </a:ext>
              </a:extLst>
            </p:cNvPr>
            <p:cNvSpPr/>
            <p:nvPr/>
          </p:nvSpPr>
          <p:spPr>
            <a:xfrm>
              <a:off x="5589227" y="3651814"/>
              <a:ext cx="1114077" cy="18608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5E627F-1813-DE40-AF8D-D999C34774C5}"/>
                </a:ext>
              </a:extLst>
            </p:cNvPr>
            <p:cNvSpPr/>
            <p:nvPr/>
          </p:nvSpPr>
          <p:spPr>
            <a:xfrm>
              <a:off x="7177395" y="5427784"/>
              <a:ext cx="864732" cy="84915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317F27-AAA0-9947-BEBC-4FC679F57DD1}"/>
                </a:ext>
              </a:extLst>
            </p:cNvPr>
            <p:cNvSpPr txBox="1"/>
            <p:nvPr/>
          </p:nvSpPr>
          <p:spPr>
            <a:xfrm>
              <a:off x="5589227" y="3210293"/>
              <a:ext cx="1614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/>
                <a:t>Small  &lt; 100 KB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EF8E44-6FD1-BD42-9422-F1AB4791D5C0}"/>
                </a:ext>
              </a:extLst>
            </p:cNvPr>
            <p:cNvSpPr txBox="1"/>
            <p:nvPr/>
          </p:nvSpPr>
          <p:spPr>
            <a:xfrm>
              <a:off x="7040189" y="5008430"/>
              <a:ext cx="1524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 err="1"/>
                <a:t>Large</a:t>
              </a:r>
              <a:r>
                <a:rPr lang="pl-PL" dirty="0"/>
                <a:t>  &gt; 10 GB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837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9C9192-FD2B-7F4D-A569-9AADAFB77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8844"/>
            <a:ext cx="12235542" cy="91766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A74AEA0-4B3D-9944-B9B4-454F2189CC8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Proxima Nova Bl" panose="02000506030000020004" pitchFamily="50" charset="0"/>
              </a:rPr>
              <a:t>Let`s speak about sources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86B877-5987-344F-83F2-5842E51C31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04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9C9192-FD2B-7F4D-A569-9AADAFB77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8844"/>
            <a:ext cx="12235542" cy="91766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A74AEA0-4B3D-9944-B9B4-454F2189CC8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Proxima Nova Bl" panose="02000506030000020004" pitchFamily="50" charset="0"/>
              </a:rPr>
              <a:t>Let`s speak about sources: General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2B254B-C18C-D04A-A83A-64D63DEFC60D}"/>
              </a:ext>
            </a:extLst>
          </p:cNvPr>
          <p:cNvSpPr/>
          <p:nvPr/>
        </p:nvSpPr>
        <p:spPr>
          <a:xfrm>
            <a:off x="990600" y="1843088"/>
            <a:ext cx="9573986" cy="2862322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How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many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sources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do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you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have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now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How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this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data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will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be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used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Have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you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worked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with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this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data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before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What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is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planned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scale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/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growth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Is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there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are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sensitive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data?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12FC43-9843-EE4D-95FC-571B1D58DA6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27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9C9192-FD2B-7F4D-A569-9AADAFB77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8844"/>
            <a:ext cx="12235542" cy="91766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A74AEA0-4B3D-9944-B9B4-454F2189CC8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Proxima Nova Bl" panose="02000506030000020004" pitchFamily="50" charset="0"/>
              </a:rPr>
              <a:t>Let`s speak about sources: </a:t>
            </a:r>
            <a:r>
              <a:rPr lang="en-US" dirty="0" err="1">
                <a:solidFill>
                  <a:schemeClr val="bg1"/>
                </a:solidFill>
                <a:latin typeface="Proxima Nova Bl" panose="02000506030000020004" pitchFamily="50" charset="0"/>
              </a:rPr>
              <a:t>Particulary</a:t>
            </a:r>
            <a:r>
              <a:rPr lang="en-US" dirty="0">
                <a:solidFill>
                  <a:schemeClr val="bg1"/>
                </a:solidFill>
                <a:latin typeface="Proxima Nova Bl" panose="02000506030000020004" pitchFamily="50" charset="0"/>
              </a:rPr>
              <a:t> about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2B254B-C18C-D04A-A83A-64D63DEFC60D}"/>
              </a:ext>
            </a:extLst>
          </p:cNvPr>
          <p:cNvSpPr/>
          <p:nvPr/>
        </p:nvSpPr>
        <p:spPr>
          <a:xfrm>
            <a:off x="990600" y="1843088"/>
            <a:ext cx="9573986" cy="5016758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3200" b="1" dirty="0">
                <a:solidFill>
                  <a:schemeClr val="bg1"/>
                </a:solidFill>
                <a:latin typeface="Proxima Nova" panose="02000506030000020004" pitchFamily="2" charset="0"/>
              </a:rPr>
              <a:t>Source </a:t>
            </a:r>
            <a:r>
              <a:rPr lang="pl-PL" sz="3200" b="1" dirty="0" err="1">
                <a:solidFill>
                  <a:schemeClr val="bg1"/>
                </a:solidFill>
                <a:latin typeface="Proxima Nova" panose="02000506030000020004" pitchFamily="2" charset="0"/>
              </a:rPr>
              <a:t>types</a:t>
            </a:r>
            <a:endParaRPr lang="pl-PL" sz="32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Data </a:t>
            </a: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formats</a:t>
            </a:r>
            <a:endParaRPr lang="pl-PL" sz="32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Schemaful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/</a:t>
            </a: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Schemaless</a:t>
            </a:r>
            <a:endParaRPr lang="pl-PL" sz="32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Metadata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/</a:t>
            </a: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Specification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 ( </a:t>
            </a: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timestamps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, </a:t>
            </a: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watermarks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, business </a:t>
            </a: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dates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etc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3200" b="1" dirty="0">
                <a:solidFill>
                  <a:schemeClr val="bg1"/>
                </a:solidFill>
                <a:latin typeface="Proxima Nova" panose="02000506030000020004" pitchFamily="2" charset="0"/>
              </a:rPr>
              <a:t>Source </a:t>
            </a:r>
            <a:r>
              <a:rPr lang="pl-PL" sz="3200" b="1" dirty="0" err="1">
                <a:solidFill>
                  <a:schemeClr val="bg1"/>
                </a:solidFill>
                <a:latin typeface="Proxima Nova" panose="02000506030000020004" pitchFamily="2" charset="0"/>
              </a:rPr>
              <a:t>statistics</a:t>
            </a:r>
            <a:r>
              <a:rPr lang="pl-PL" sz="3200" b="1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(</a:t>
            </a: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avg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, max, </a:t>
            </a: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sd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 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Size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 in </a:t>
            </a: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bytes</a:t>
            </a:r>
            <a:endParaRPr lang="pl-PL" sz="32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Max </a:t>
            </a: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number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 of </a:t>
            </a: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columns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</a:p>
          <a:p>
            <a:pPr lvl="2"/>
            <a:endParaRPr lang="pl-PL" sz="32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pl-PL" sz="3200" dirty="0">
              <a:solidFill>
                <a:schemeClr val="bg1"/>
              </a:solidFill>
              <a:latin typeface="Proxima Nova" panose="0200050603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12FC43-9843-EE4D-95FC-571B1D58DA6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59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9C9192-FD2B-7F4D-A569-9AADAFB77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8844"/>
            <a:ext cx="12235542" cy="91766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A74AEA0-4B3D-9944-B9B4-454F2189CC8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Proxima Nova Bl" panose="02000506030000020004" pitchFamily="50" charset="0"/>
              </a:rPr>
              <a:t>Let`s speak about sources: </a:t>
            </a:r>
            <a:r>
              <a:rPr lang="en-US" dirty="0" err="1">
                <a:solidFill>
                  <a:schemeClr val="bg1"/>
                </a:solidFill>
                <a:latin typeface="Proxima Nova Bl" panose="02000506030000020004" pitchFamily="50" charset="0"/>
              </a:rPr>
              <a:t>Particulary</a:t>
            </a:r>
            <a:r>
              <a:rPr lang="en-US" dirty="0">
                <a:solidFill>
                  <a:schemeClr val="bg1"/>
                </a:solidFill>
                <a:latin typeface="Proxima Nova Bl" panose="02000506030000020004" pitchFamily="50" charset="0"/>
              </a:rPr>
              <a:t> about Source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2B254B-C18C-D04A-A83A-64D63DEFC60D}"/>
              </a:ext>
            </a:extLst>
          </p:cNvPr>
          <p:cNvSpPr/>
          <p:nvPr/>
        </p:nvSpPr>
        <p:spPr>
          <a:xfrm>
            <a:off x="990600" y="1843088"/>
            <a:ext cx="9573986" cy="6494085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3200" b="1" dirty="0" err="1">
                <a:solidFill>
                  <a:schemeClr val="bg1"/>
                </a:solidFill>
                <a:latin typeface="Proxima Nova" panose="02000506030000020004" pitchFamily="2" charset="0"/>
              </a:rPr>
              <a:t>Frequency</a:t>
            </a:r>
            <a:endParaRPr lang="pl-PL" sz="3200" b="1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time-based</a:t>
            </a:r>
            <a:endParaRPr lang="pl-PL" sz="32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trigger-based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 (event-</a:t>
            </a: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based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, One-</a:t>
            </a: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time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-</a:t>
            </a: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delivery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, </a:t>
            </a: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Only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God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knows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)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How </a:t>
            </a: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long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dataset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will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 be </a:t>
            </a: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available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Load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 on </a:t>
            </a: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source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 system: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Number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 of </a:t>
            </a: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parallel</a:t>
            </a: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connectors</a:t>
            </a:r>
            <a:endParaRPr lang="pl-PL" sz="32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Direct </a:t>
            </a: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connectors</a:t>
            </a:r>
            <a:endParaRPr lang="pl-PL" sz="32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chemeClr val="bg1"/>
                </a:solidFill>
                <a:latin typeface="Proxima Nova" panose="02000506030000020004" pitchFamily="2" charset="0"/>
              </a:rPr>
              <a:t>Read </a:t>
            </a:r>
            <a:r>
              <a:rPr lang="pl-PL" sz="3200" dirty="0" err="1">
                <a:solidFill>
                  <a:schemeClr val="bg1"/>
                </a:solidFill>
                <a:latin typeface="Proxima Nova" panose="02000506030000020004" pitchFamily="2" charset="0"/>
              </a:rPr>
              <a:t>window</a:t>
            </a:r>
            <a:endParaRPr lang="pl-PL" sz="32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pPr lvl="2"/>
            <a:endParaRPr lang="pl-PL" sz="32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pl-PL" sz="32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pl-PL" sz="32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pl-PL" sz="3200" dirty="0">
              <a:solidFill>
                <a:schemeClr val="bg1"/>
              </a:solidFill>
              <a:latin typeface="Proxima Nova" panose="0200050603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12FC43-9843-EE4D-95FC-571B1D58DA6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3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FA7C-D2C0-6143-9A84-6F5997BB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Proxima Nova Bl" panose="02000506030000020004" pitchFamily="50" charset="0"/>
              </a:rPr>
              <a:t>BIG DATA LEAD ENGINEER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0446E7-0A03-024D-89E1-D13228CB4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1" y="4200074"/>
            <a:ext cx="1854200" cy="154214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Proxima Nova Bl" panose="02000506030000020004" pitchFamily="50" charset="0"/>
              </a:rPr>
              <a:t>DMYTRO DRAGAN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Proxima Nova Bl" panose="02000506030000020004" pitchFamily="50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6DA5D-E4A9-D649-A200-F236D74ECC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257" y="1883231"/>
            <a:ext cx="8345713" cy="4561112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SUMMARY OF QUALIFICATIONS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Dmytro Dragan has 9 years of experience in Software Design and Development, where he converts client`s ‘want to’ in production-ready solutions.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Last 5 years his focus lies on building data pipelines on open-source frameworks and tools.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He’s also worked on quite disparate things such as real-time anti-fraud system, phone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gpu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 image processing, machine learning modeling.</a:t>
            </a:r>
          </a:p>
          <a:p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TECHNOLOGIES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RDBMS: Oracle, MS SQL Server, DB2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NoSQL: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Redis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, Cassandra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Hadoop stack: Hive, Impala, HBase, Spark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AWS stack: AWS Glue, Lambda, Athena, EMR, DynamoDB, Redshift 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GCP stack: Dataflow, Cloud Function,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Dataproc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, Composer,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BigTable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BigQuery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Streaming Frameworks: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Flink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, Kafka-Streams, Flume, Storm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ML: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Jupyter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, TensorFlow, H2O, R ​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A12563-5A88-744C-9162-F762F9FD71F4}"/>
              </a:ext>
            </a:extLst>
          </p:cNvPr>
          <p:cNvCxnSpPr>
            <a:cxnSpLocks/>
          </p:cNvCxnSpPr>
          <p:nvPr/>
        </p:nvCxnSpPr>
        <p:spPr>
          <a:xfrm>
            <a:off x="685800" y="4929659"/>
            <a:ext cx="2160000" cy="0"/>
          </a:xfrm>
          <a:prstGeom prst="line">
            <a:avLst/>
          </a:prstGeom>
          <a:ln w="50800">
            <a:solidFill>
              <a:srgbClr val="00B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DAD7A19-3AD1-3C43-A8CD-A19221C4D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86410"/>
            <a:ext cx="2136627" cy="24306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238B2-0535-764F-8BF5-8347352A36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41A596-6E99-2144-A341-D919E8020006}"/>
              </a:ext>
            </a:extLst>
          </p:cNvPr>
          <p:cNvSpPr/>
          <p:nvPr/>
        </p:nvSpPr>
        <p:spPr>
          <a:xfrm>
            <a:off x="9863064" y="39355"/>
            <a:ext cx="1791906" cy="781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31520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6D3E-3D2A-A949-A043-DDB28C20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Proxima Nova" panose="02000506030000020004" pitchFamily="2" charset="0"/>
              </a:rPr>
              <a:t>Short</a:t>
            </a:r>
            <a:r>
              <a:rPr lang="pl-PL" dirty="0">
                <a:latin typeface="Proxima Nova" panose="02000506030000020004" pitchFamily="2" charset="0"/>
              </a:rPr>
              <a:t> Story #1 – </a:t>
            </a:r>
            <a:r>
              <a:rPr lang="pl-PL" dirty="0" err="1">
                <a:latin typeface="Proxima Nova" panose="02000506030000020004" pitchFamily="2" charset="0"/>
              </a:rPr>
              <a:t>Is</a:t>
            </a:r>
            <a:r>
              <a:rPr lang="pl-PL" dirty="0">
                <a:latin typeface="Proxima Nova" panose="02000506030000020004" pitchFamily="2" charset="0"/>
              </a:rPr>
              <a:t> </a:t>
            </a:r>
            <a:r>
              <a:rPr lang="pl-PL" dirty="0" err="1">
                <a:latin typeface="Proxima Nova" panose="02000506030000020004" pitchFamily="2" charset="0"/>
              </a:rPr>
              <a:t>it</a:t>
            </a:r>
            <a:r>
              <a:rPr lang="pl-PL" dirty="0">
                <a:latin typeface="Proxima Nova" panose="02000506030000020004" pitchFamily="2" charset="0"/>
              </a:rPr>
              <a:t> </a:t>
            </a:r>
            <a:r>
              <a:rPr lang="pl-PL" dirty="0" err="1">
                <a:latin typeface="Proxima Nova" panose="02000506030000020004" pitchFamily="2" charset="0"/>
              </a:rPr>
              <a:t>really</a:t>
            </a:r>
            <a:r>
              <a:rPr lang="pl-PL" dirty="0">
                <a:latin typeface="Proxima Nova" panose="02000506030000020004" pitchFamily="2" charset="0"/>
              </a:rPr>
              <a:t> </a:t>
            </a:r>
            <a:r>
              <a:rPr lang="pl-PL" dirty="0" err="1">
                <a:latin typeface="Proxima Nova" panose="02000506030000020004" pitchFamily="2" charset="0"/>
              </a:rPr>
              <a:t>time-based</a:t>
            </a:r>
            <a:r>
              <a:rPr lang="pl-PL" dirty="0">
                <a:latin typeface="Proxima Nova" panose="02000506030000020004" pitchFamily="2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8AC3D-A806-EC41-9553-17B4944AE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„We </a:t>
            </a:r>
            <a:r>
              <a:rPr lang="pl-PL" i="1" dirty="0" err="1"/>
              <a:t>will</a:t>
            </a:r>
            <a:r>
              <a:rPr lang="pl-PL" i="1" dirty="0"/>
              <a:t> </a:t>
            </a:r>
            <a:r>
              <a:rPr lang="pl-PL" i="1" dirty="0" err="1"/>
              <a:t>provide</a:t>
            </a:r>
            <a:r>
              <a:rPr lang="pl-PL" i="1" dirty="0"/>
              <a:t> file in </a:t>
            </a:r>
            <a:r>
              <a:rPr lang="pl-PL" i="1" dirty="0" err="1"/>
              <a:t>last</a:t>
            </a:r>
            <a:r>
              <a:rPr lang="pl-PL" i="1" dirty="0"/>
              <a:t> </a:t>
            </a:r>
            <a:r>
              <a:rPr lang="pl-PL" i="1" dirty="0" err="1"/>
              <a:t>day</a:t>
            </a:r>
            <a:r>
              <a:rPr lang="pl-PL" i="1" dirty="0"/>
              <a:t> of </a:t>
            </a:r>
            <a:r>
              <a:rPr lang="pl-PL" i="1" dirty="0" err="1"/>
              <a:t>month</a:t>
            </a:r>
            <a:r>
              <a:rPr lang="pl-PL" i="1" dirty="0"/>
              <a:t> </a:t>
            </a:r>
            <a:r>
              <a:rPr lang="pl-PL" i="1" dirty="0" err="1"/>
              <a:t>at</a:t>
            </a:r>
            <a:r>
              <a:rPr lang="pl-PL" i="1" dirty="0"/>
              <a:t> 1 a.m. CET” </a:t>
            </a:r>
            <a:r>
              <a:rPr lang="pl-PL" i="1" dirty="0" err="1"/>
              <a:t>Customer</a:t>
            </a:r>
            <a:endParaRPr lang="pl-PL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E5683-2A53-C748-9C0E-E50EF6BE66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6D3E-3D2A-A949-A043-DDB28C20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Proxima Nova" panose="02000506030000020004" pitchFamily="2" charset="0"/>
              </a:rPr>
              <a:t>Short</a:t>
            </a:r>
            <a:r>
              <a:rPr lang="pl-PL" dirty="0">
                <a:latin typeface="Proxima Nova" panose="02000506030000020004" pitchFamily="2" charset="0"/>
              </a:rPr>
              <a:t> Story #1– </a:t>
            </a:r>
            <a:r>
              <a:rPr lang="pl-PL" dirty="0" err="1">
                <a:latin typeface="Proxima Nova" panose="02000506030000020004" pitchFamily="2" charset="0"/>
              </a:rPr>
              <a:t>Is</a:t>
            </a:r>
            <a:r>
              <a:rPr lang="pl-PL" dirty="0">
                <a:latin typeface="Proxima Nova" panose="02000506030000020004" pitchFamily="2" charset="0"/>
              </a:rPr>
              <a:t> </a:t>
            </a:r>
            <a:r>
              <a:rPr lang="pl-PL" dirty="0" err="1">
                <a:latin typeface="Proxima Nova" panose="02000506030000020004" pitchFamily="2" charset="0"/>
              </a:rPr>
              <a:t>it</a:t>
            </a:r>
            <a:r>
              <a:rPr lang="pl-PL" dirty="0">
                <a:latin typeface="Proxima Nova" panose="02000506030000020004" pitchFamily="2" charset="0"/>
              </a:rPr>
              <a:t> </a:t>
            </a:r>
            <a:r>
              <a:rPr lang="pl-PL" dirty="0" err="1">
                <a:latin typeface="Proxima Nova" panose="02000506030000020004" pitchFamily="2" charset="0"/>
              </a:rPr>
              <a:t>really</a:t>
            </a:r>
            <a:r>
              <a:rPr lang="pl-PL" dirty="0">
                <a:latin typeface="Proxima Nova" panose="02000506030000020004" pitchFamily="2" charset="0"/>
              </a:rPr>
              <a:t> </a:t>
            </a:r>
            <a:r>
              <a:rPr lang="pl-PL" dirty="0" err="1">
                <a:latin typeface="Proxima Nova" panose="02000506030000020004" pitchFamily="2" charset="0"/>
              </a:rPr>
              <a:t>time-based</a:t>
            </a:r>
            <a:r>
              <a:rPr lang="pl-PL" dirty="0">
                <a:latin typeface="Proxima Nova" panose="02000506030000020004" pitchFamily="2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8AC3D-A806-EC41-9553-17B4944AE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„We </a:t>
            </a:r>
            <a:r>
              <a:rPr lang="pl-PL" i="1" dirty="0" err="1"/>
              <a:t>will</a:t>
            </a:r>
            <a:r>
              <a:rPr lang="pl-PL" i="1" dirty="0"/>
              <a:t> </a:t>
            </a:r>
            <a:r>
              <a:rPr lang="pl-PL" i="1" dirty="0" err="1"/>
              <a:t>provide</a:t>
            </a:r>
            <a:r>
              <a:rPr lang="pl-PL" i="1" dirty="0"/>
              <a:t> file in </a:t>
            </a:r>
            <a:r>
              <a:rPr lang="pl-PL" i="1" dirty="0" err="1"/>
              <a:t>last</a:t>
            </a:r>
            <a:r>
              <a:rPr lang="pl-PL" i="1" dirty="0"/>
              <a:t> </a:t>
            </a:r>
            <a:r>
              <a:rPr lang="pl-PL" i="1" dirty="0" err="1"/>
              <a:t>day</a:t>
            </a:r>
            <a:r>
              <a:rPr lang="pl-PL" i="1" dirty="0"/>
              <a:t> of </a:t>
            </a:r>
            <a:r>
              <a:rPr lang="pl-PL" i="1" dirty="0" err="1"/>
              <a:t>month</a:t>
            </a:r>
            <a:r>
              <a:rPr lang="pl-PL" i="1" dirty="0"/>
              <a:t> </a:t>
            </a:r>
            <a:r>
              <a:rPr lang="pl-PL" i="1" dirty="0" err="1"/>
              <a:t>at</a:t>
            </a:r>
            <a:r>
              <a:rPr lang="pl-PL" i="1" dirty="0"/>
              <a:t> 1 a.m. CET,</a:t>
            </a:r>
          </a:p>
          <a:p>
            <a:pPr marL="0" indent="0">
              <a:buNone/>
            </a:pPr>
            <a:r>
              <a:rPr lang="pl-PL" i="1" dirty="0" err="1"/>
              <a:t>if</a:t>
            </a:r>
            <a:r>
              <a:rPr lang="pl-PL" i="1" dirty="0"/>
              <a:t> </a:t>
            </a:r>
            <a:r>
              <a:rPr lang="pl-PL" i="1" dirty="0" err="1"/>
              <a:t>it</a:t>
            </a:r>
            <a:r>
              <a:rPr lang="pl-PL" i="1" dirty="0"/>
              <a:t> </a:t>
            </a:r>
            <a:r>
              <a:rPr lang="pl-PL" i="1" dirty="0" err="1"/>
              <a:t>will</a:t>
            </a:r>
            <a:r>
              <a:rPr lang="pl-PL" i="1" dirty="0"/>
              <a:t> be weekend </a:t>
            </a:r>
            <a:r>
              <a:rPr lang="pl-PL" i="1" dirty="0" err="1"/>
              <a:t>day</a:t>
            </a:r>
            <a:r>
              <a:rPr lang="pl-PL" i="1" dirty="0"/>
              <a:t>, </a:t>
            </a:r>
            <a:r>
              <a:rPr lang="pl-PL" i="1" dirty="0" err="1"/>
              <a:t>then</a:t>
            </a:r>
            <a:r>
              <a:rPr lang="pl-PL" i="1" dirty="0"/>
              <a:t> in </a:t>
            </a:r>
            <a:r>
              <a:rPr lang="pl-PL" i="1" dirty="0" err="1"/>
              <a:t>first</a:t>
            </a:r>
            <a:r>
              <a:rPr lang="pl-PL" i="1" dirty="0"/>
              <a:t> </a:t>
            </a:r>
            <a:r>
              <a:rPr lang="pl-PL" i="1" dirty="0" err="1"/>
              <a:t>working</a:t>
            </a:r>
            <a:r>
              <a:rPr lang="pl-PL" i="1" dirty="0"/>
              <a:t> </a:t>
            </a:r>
            <a:r>
              <a:rPr lang="pl-PL" i="1" dirty="0" err="1"/>
              <a:t>day</a:t>
            </a:r>
            <a:r>
              <a:rPr lang="pl-PL" i="1" dirty="0"/>
              <a:t>.” </a:t>
            </a:r>
            <a:r>
              <a:rPr lang="pl-PL" i="1" dirty="0" err="1"/>
              <a:t>Customer</a:t>
            </a:r>
            <a:endParaRPr lang="pl-PL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70ED9-690B-6D4A-A9FB-DEFC8AC035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40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6D3E-3D2A-A949-A043-DDB28C20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Proxima Nova" panose="02000506030000020004" pitchFamily="2" charset="0"/>
              </a:rPr>
              <a:t>Short</a:t>
            </a:r>
            <a:r>
              <a:rPr lang="pl-PL" dirty="0">
                <a:latin typeface="Proxima Nova" panose="02000506030000020004" pitchFamily="2" charset="0"/>
              </a:rPr>
              <a:t> Story #1 – </a:t>
            </a:r>
            <a:r>
              <a:rPr lang="pl-PL" dirty="0" err="1">
                <a:latin typeface="Proxima Nova" panose="02000506030000020004" pitchFamily="2" charset="0"/>
              </a:rPr>
              <a:t>Is</a:t>
            </a:r>
            <a:r>
              <a:rPr lang="pl-PL" dirty="0">
                <a:latin typeface="Proxima Nova" panose="02000506030000020004" pitchFamily="2" charset="0"/>
              </a:rPr>
              <a:t> </a:t>
            </a:r>
            <a:r>
              <a:rPr lang="pl-PL" dirty="0" err="1">
                <a:latin typeface="Proxima Nova" panose="02000506030000020004" pitchFamily="2" charset="0"/>
              </a:rPr>
              <a:t>it</a:t>
            </a:r>
            <a:r>
              <a:rPr lang="pl-PL" dirty="0">
                <a:latin typeface="Proxima Nova" panose="02000506030000020004" pitchFamily="2" charset="0"/>
              </a:rPr>
              <a:t> </a:t>
            </a:r>
            <a:r>
              <a:rPr lang="pl-PL" dirty="0" err="1">
                <a:latin typeface="Proxima Nova" panose="02000506030000020004" pitchFamily="2" charset="0"/>
              </a:rPr>
              <a:t>really</a:t>
            </a:r>
            <a:r>
              <a:rPr lang="pl-PL" dirty="0">
                <a:latin typeface="Proxima Nova" panose="02000506030000020004" pitchFamily="2" charset="0"/>
              </a:rPr>
              <a:t> </a:t>
            </a:r>
            <a:r>
              <a:rPr lang="pl-PL" dirty="0" err="1">
                <a:latin typeface="Proxima Nova" panose="02000506030000020004" pitchFamily="2" charset="0"/>
              </a:rPr>
              <a:t>time-based</a:t>
            </a:r>
            <a:r>
              <a:rPr lang="pl-PL" dirty="0">
                <a:latin typeface="Proxima Nova" panose="02000506030000020004" pitchFamily="2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8AC3D-A806-EC41-9553-17B4944AE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„We </a:t>
            </a:r>
            <a:r>
              <a:rPr lang="pl-PL" i="1" dirty="0" err="1"/>
              <a:t>will</a:t>
            </a:r>
            <a:r>
              <a:rPr lang="pl-PL" i="1" dirty="0"/>
              <a:t> </a:t>
            </a:r>
            <a:r>
              <a:rPr lang="pl-PL" i="1" dirty="0" err="1"/>
              <a:t>provide</a:t>
            </a:r>
            <a:r>
              <a:rPr lang="pl-PL" i="1" dirty="0"/>
              <a:t> file in </a:t>
            </a:r>
            <a:r>
              <a:rPr lang="pl-PL" i="1" dirty="0" err="1"/>
              <a:t>last</a:t>
            </a:r>
            <a:r>
              <a:rPr lang="pl-PL" i="1" dirty="0"/>
              <a:t> </a:t>
            </a:r>
            <a:r>
              <a:rPr lang="pl-PL" i="1" dirty="0" err="1"/>
              <a:t>day</a:t>
            </a:r>
            <a:r>
              <a:rPr lang="pl-PL" i="1" dirty="0"/>
              <a:t> of </a:t>
            </a:r>
            <a:r>
              <a:rPr lang="pl-PL" i="1" dirty="0" err="1"/>
              <a:t>month</a:t>
            </a:r>
            <a:r>
              <a:rPr lang="pl-PL" i="1" dirty="0"/>
              <a:t> </a:t>
            </a:r>
            <a:r>
              <a:rPr lang="pl-PL" i="1" dirty="0" err="1"/>
              <a:t>at</a:t>
            </a:r>
            <a:r>
              <a:rPr lang="pl-PL" i="1" dirty="0"/>
              <a:t> 1 a.m. CET,</a:t>
            </a:r>
          </a:p>
          <a:p>
            <a:pPr marL="0" indent="0">
              <a:buNone/>
            </a:pPr>
            <a:r>
              <a:rPr lang="pl-PL" i="1" dirty="0" err="1"/>
              <a:t>if</a:t>
            </a:r>
            <a:r>
              <a:rPr lang="pl-PL" i="1" dirty="0"/>
              <a:t> </a:t>
            </a:r>
            <a:r>
              <a:rPr lang="pl-PL" i="1" dirty="0" err="1"/>
              <a:t>it</a:t>
            </a:r>
            <a:r>
              <a:rPr lang="pl-PL" i="1" dirty="0"/>
              <a:t> </a:t>
            </a:r>
            <a:r>
              <a:rPr lang="pl-PL" i="1" dirty="0" err="1"/>
              <a:t>will</a:t>
            </a:r>
            <a:r>
              <a:rPr lang="pl-PL" i="1" dirty="0"/>
              <a:t> be weekend </a:t>
            </a:r>
            <a:r>
              <a:rPr lang="pl-PL" i="1" dirty="0" err="1"/>
              <a:t>day</a:t>
            </a:r>
            <a:r>
              <a:rPr lang="pl-PL" i="1" dirty="0"/>
              <a:t>, </a:t>
            </a:r>
            <a:r>
              <a:rPr lang="pl-PL" i="1" dirty="0" err="1"/>
              <a:t>then</a:t>
            </a:r>
            <a:r>
              <a:rPr lang="pl-PL" i="1" dirty="0"/>
              <a:t> in </a:t>
            </a:r>
            <a:r>
              <a:rPr lang="pl-PL" i="1" dirty="0" err="1"/>
              <a:t>first</a:t>
            </a:r>
            <a:r>
              <a:rPr lang="pl-PL" i="1" dirty="0"/>
              <a:t> </a:t>
            </a:r>
            <a:r>
              <a:rPr lang="pl-PL" i="1" dirty="0" err="1"/>
              <a:t>working</a:t>
            </a:r>
            <a:r>
              <a:rPr lang="pl-PL" i="1" dirty="0"/>
              <a:t> </a:t>
            </a:r>
            <a:r>
              <a:rPr lang="pl-PL" i="1" dirty="0" err="1"/>
              <a:t>day</a:t>
            </a:r>
            <a:r>
              <a:rPr lang="pl-PL" i="1" dirty="0"/>
              <a:t>.</a:t>
            </a:r>
          </a:p>
          <a:p>
            <a:pPr marL="0" indent="0">
              <a:buNone/>
            </a:pPr>
            <a:r>
              <a:rPr lang="pl-PL" i="1" dirty="0" err="1"/>
              <a:t>If</a:t>
            </a:r>
            <a:r>
              <a:rPr lang="pl-PL" i="1" dirty="0"/>
              <a:t> </a:t>
            </a:r>
            <a:r>
              <a:rPr lang="pl-PL" i="1" dirty="0" err="1"/>
              <a:t>it</a:t>
            </a:r>
            <a:r>
              <a:rPr lang="pl-PL" i="1" dirty="0"/>
              <a:t> </a:t>
            </a:r>
            <a:r>
              <a:rPr lang="pl-PL" i="1" dirty="0" err="1"/>
              <a:t>will</a:t>
            </a:r>
            <a:r>
              <a:rPr lang="pl-PL" i="1" dirty="0"/>
              <a:t> be bank </a:t>
            </a:r>
            <a:r>
              <a:rPr lang="pl-PL" i="1" dirty="0" err="1"/>
              <a:t>holiday</a:t>
            </a:r>
            <a:r>
              <a:rPr lang="pl-PL" i="1" dirty="0"/>
              <a:t> in </a:t>
            </a:r>
            <a:r>
              <a:rPr lang="pl-PL" i="1" dirty="0" err="1"/>
              <a:t>Sweeden</a:t>
            </a:r>
            <a:r>
              <a:rPr lang="pl-PL" i="1" dirty="0"/>
              <a:t>, </a:t>
            </a:r>
            <a:r>
              <a:rPr lang="pl-PL" i="1" dirty="0" err="1"/>
              <a:t>then</a:t>
            </a:r>
            <a:r>
              <a:rPr lang="pl-PL" i="1" dirty="0"/>
              <a:t> </a:t>
            </a:r>
            <a:r>
              <a:rPr lang="pl-PL" i="1" dirty="0" err="1"/>
              <a:t>next</a:t>
            </a:r>
            <a:r>
              <a:rPr lang="pl-PL" i="1" dirty="0"/>
              <a:t> </a:t>
            </a:r>
            <a:r>
              <a:rPr lang="pl-PL" i="1" dirty="0" err="1"/>
              <a:t>working</a:t>
            </a:r>
            <a:r>
              <a:rPr lang="pl-PL" i="1" dirty="0"/>
              <a:t> </a:t>
            </a:r>
            <a:r>
              <a:rPr lang="pl-PL" i="1" dirty="0" err="1"/>
              <a:t>day</a:t>
            </a:r>
            <a:r>
              <a:rPr lang="pl-PL" i="1" dirty="0"/>
              <a:t>.” </a:t>
            </a:r>
            <a:r>
              <a:rPr lang="pl-PL" i="1" dirty="0" err="1"/>
              <a:t>Customer</a:t>
            </a:r>
            <a:endParaRPr lang="pl-PL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DADB8-4B34-864B-B744-437AD63CC2A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35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AF6B9-FCC9-4E4B-99B2-EA6328FE1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Proxima Nova" panose="02000506030000020004" pitchFamily="2" charset="0"/>
              </a:rPr>
              <a:t>Short</a:t>
            </a:r>
            <a:r>
              <a:rPr lang="pl-PL" dirty="0">
                <a:latin typeface="Proxima Nova" panose="02000506030000020004" pitchFamily="2" charset="0"/>
              </a:rPr>
              <a:t> Story #1 – </a:t>
            </a:r>
            <a:r>
              <a:rPr lang="pl-PL" dirty="0" err="1">
                <a:latin typeface="Proxima Nova" panose="02000506030000020004" pitchFamily="2" charset="0"/>
              </a:rPr>
              <a:t>Is</a:t>
            </a:r>
            <a:r>
              <a:rPr lang="pl-PL" dirty="0">
                <a:latin typeface="Proxima Nova" panose="02000506030000020004" pitchFamily="2" charset="0"/>
              </a:rPr>
              <a:t> </a:t>
            </a:r>
            <a:r>
              <a:rPr lang="pl-PL" dirty="0" err="1">
                <a:latin typeface="Proxima Nova" panose="02000506030000020004" pitchFamily="2" charset="0"/>
              </a:rPr>
              <a:t>it</a:t>
            </a:r>
            <a:r>
              <a:rPr lang="pl-PL" dirty="0">
                <a:latin typeface="Proxima Nova" panose="02000506030000020004" pitchFamily="2" charset="0"/>
              </a:rPr>
              <a:t> </a:t>
            </a:r>
            <a:r>
              <a:rPr lang="pl-PL" dirty="0" err="1">
                <a:latin typeface="Proxima Nova" panose="02000506030000020004" pitchFamily="2" charset="0"/>
              </a:rPr>
              <a:t>really</a:t>
            </a:r>
            <a:r>
              <a:rPr lang="pl-PL" dirty="0">
                <a:latin typeface="Proxima Nova" panose="02000506030000020004" pitchFamily="2" charset="0"/>
              </a:rPr>
              <a:t> </a:t>
            </a:r>
            <a:r>
              <a:rPr lang="pl-PL" dirty="0" err="1">
                <a:latin typeface="Proxima Nova" panose="02000506030000020004" pitchFamily="2" charset="0"/>
              </a:rPr>
              <a:t>time-based</a:t>
            </a:r>
            <a:r>
              <a:rPr lang="pl-PL" dirty="0">
                <a:latin typeface="Proxima Nova" panose="02000506030000020004" pitchFamily="2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28177-D340-AB49-B3E5-1F8576B04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i="1" dirty="0"/>
              <a:t>„We </a:t>
            </a:r>
            <a:r>
              <a:rPr lang="pl-PL" i="1" dirty="0" err="1"/>
              <a:t>will</a:t>
            </a:r>
            <a:r>
              <a:rPr lang="pl-PL" i="1" dirty="0"/>
              <a:t> </a:t>
            </a:r>
            <a:r>
              <a:rPr lang="pl-PL" i="1" dirty="0" err="1"/>
              <a:t>provide</a:t>
            </a:r>
            <a:r>
              <a:rPr lang="pl-PL" i="1" dirty="0"/>
              <a:t> file in </a:t>
            </a:r>
            <a:r>
              <a:rPr lang="pl-PL" i="1" dirty="0" err="1"/>
              <a:t>last</a:t>
            </a:r>
            <a:r>
              <a:rPr lang="pl-PL" i="1" dirty="0"/>
              <a:t> </a:t>
            </a:r>
            <a:r>
              <a:rPr lang="pl-PL" i="1" dirty="0" err="1"/>
              <a:t>day</a:t>
            </a:r>
            <a:r>
              <a:rPr lang="pl-PL" i="1" dirty="0"/>
              <a:t> of </a:t>
            </a:r>
            <a:r>
              <a:rPr lang="pl-PL" i="1" dirty="0" err="1"/>
              <a:t>month</a:t>
            </a:r>
            <a:r>
              <a:rPr lang="pl-PL" i="1" dirty="0"/>
              <a:t> </a:t>
            </a:r>
            <a:r>
              <a:rPr lang="pl-PL" i="1" dirty="0" err="1"/>
              <a:t>at</a:t>
            </a:r>
            <a:r>
              <a:rPr lang="pl-PL" i="1" dirty="0"/>
              <a:t> 1 a.m. CET,</a:t>
            </a:r>
          </a:p>
          <a:p>
            <a:pPr marL="0" indent="0">
              <a:buNone/>
            </a:pPr>
            <a:r>
              <a:rPr lang="pl-PL" i="1" dirty="0" err="1"/>
              <a:t>if</a:t>
            </a:r>
            <a:r>
              <a:rPr lang="pl-PL" i="1" dirty="0"/>
              <a:t> </a:t>
            </a:r>
            <a:r>
              <a:rPr lang="pl-PL" i="1" dirty="0" err="1"/>
              <a:t>it</a:t>
            </a:r>
            <a:r>
              <a:rPr lang="pl-PL" i="1" dirty="0"/>
              <a:t> </a:t>
            </a:r>
            <a:r>
              <a:rPr lang="pl-PL" i="1" dirty="0" err="1"/>
              <a:t>will</a:t>
            </a:r>
            <a:r>
              <a:rPr lang="pl-PL" i="1" dirty="0"/>
              <a:t> be weekend </a:t>
            </a:r>
            <a:r>
              <a:rPr lang="pl-PL" i="1" dirty="0" err="1"/>
              <a:t>day</a:t>
            </a:r>
            <a:r>
              <a:rPr lang="pl-PL" i="1" dirty="0"/>
              <a:t>, </a:t>
            </a:r>
            <a:r>
              <a:rPr lang="pl-PL" i="1" dirty="0" err="1"/>
              <a:t>then</a:t>
            </a:r>
            <a:r>
              <a:rPr lang="pl-PL" i="1" dirty="0"/>
              <a:t> in </a:t>
            </a:r>
            <a:r>
              <a:rPr lang="pl-PL" i="1" dirty="0" err="1"/>
              <a:t>first</a:t>
            </a:r>
            <a:r>
              <a:rPr lang="pl-PL" i="1" dirty="0"/>
              <a:t> </a:t>
            </a:r>
            <a:r>
              <a:rPr lang="pl-PL" i="1" dirty="0" err="1"/>
              <a:t>working</a:t>
            </a:r>
            <a:r>
              <a:rPr lang="pl-PL" i="1" dirty="0"/>
              <a:t> </a:t>
            </a:r>
            <a:r>
              <a:rPr lang="pl-PL" i="1" dirty="0" err="1"/>
              <a:t>day</a:t>
            </a:r>
            <a:r>
              <a:rPr lang="pl-PL" i="1" dirty="0"/>
              <a:t>.</a:t>
            </a:r>
          </a:p>
          <a:p>
            <a:pPr marL="0" indent="0">
              <a:buNone/>
            </a:pPr>
            <a:r>
              <a:rPr lang="pl-PL" i="1" dirty="0" err="1"/>
              <a:t>If</a:t>
            </a:r>
            <a:r>
              <a:rPr lang="pl-PL" i="1" dirty="0"/>
              <a:t> </a:t>
            </a:r>
            <a:r>
              <a:rPr lang="pl-PL" i="1" dirty="0" err="1"/>
              <a:t>it</a:t>
            </a:r>
            <a:r>
              <a:rPr lang="pl-PL" i="1" dirty="0"/>
              <a:t> </a:t>
            </a:r>
            <a:r>
              <a:rPr lang="pl-PL" i="1" dirty="0" err="1"/>
              <a:t>will</a:t>
            </a:r>
            <a:r>
              <a:rPr lang="pl-PL" i="1" dirty="0"/>
              <a:t> be bank </a:t>
            </a:r>
            <a:r>
              <a:rPr lang="pl-PL" i="1" dirty="0" err="1"/>
              <a:t>holiday</a:t>
            </a:r>
            <a:r>
              <a:rPr lang="pl-PL" i="1" dirty="0"/>
              <a:t> in </a:t>
            </a:r>
            <a:r>
              <a:rPr lang="pl-PL" i="1" dirty="0" err="1"/>
              <a:t>Sweeden</a:t>
            </a:r>
            <a:r>
              <a:rPr lang="pl-PL" i="1" dirty="0"/>
              <a:t> and </a:t>
            </a:r>
            <a:r>
              <a:rPr lang="pl-PL" i="1" dirty="0" err="1"/>
              <a:t>files</a:t>
            </a:r>
            <a:r>
              <a:rPr lang="pl-PL" i="1" dirty="0"/>
              <a:t> </a:t>
            </a:r>
            <a:r>
              <a:rPr lang="pl-PL" i="1" dirty="0" err="1"/>
              <a:t>comes</a:t>
            </a:r>
            <a:r>
              <a:rPr lang="pl-PL" i="1" dirty="0"/>
              <a:t> from </a:t>
            </a:r>
            <a:r>
              <a:rPr lang="pl-PL" i="1" dirty="0" err="1"/>
              <a:t>Swedish</a:t>
            </a:r>
            <a:r>
              <a:rPr lang="pl-PL" i="1" dirty="0"/>
              <a:t> MF system (</a:t>
            </a:r>
            <a:r>
              <a:rPr lang="pl-PL" i="1" dirty="0" err="1"/>
              <a:t>you</a:t>
            </a:r>
            <a:r>
              <a:rPr lang="pl-PL" i="1" dirty="0"/>
              <a:t> </a:t>
            </a:r>
            <a:r>
              <a:rPr lang="pl-PL" i="1" dirty="0" err="1"/>
              <a:t>will</a:t>
            </a:r>
            <a:r>
              <a:rPr lang="pl-PL" i="1" dirty="0"/>
              <a:t> </a:t>
            </a:r>
            <a:r>
              <a:rPr lang="pl-PL" i="1" dirty="0" err="1"/>
              <a:t>need</a:t>
            </a:r>
            <a:r>
              <a:rPr lang="pl-PL" i="1" dirty="0"/>
              <a:t> </a:t>
            </a:r>
            <a:r>
              <a:rPr lang="pl-PL" i="1" dirty="0" err="1"/>
              <a:t>parse</a:t>
            </a:r>
            <a:r>
              <a:rPr lang="pl-PL" i="1" dirty="0"/>
              <a:t> </a:t>
            </a:r>
            <a:r>
              <a:rPr lang="pl-PL" i="1" dirty="0" err="1"/>
              <a:t>it</a:t>
            </a:r>
            <a:r>
              <a:rPr lang="pl-PL" i="1" dirty="0"/>
              <a:t> </a:t>
            </a:r>
            <a:r>
              <a:rPr lang="pl-PL" i="1" dirty="0" err="1"/>
              <a:t>first</a:t>
            </a:r>
            <a:r>
              <a:rPr lang="pl-PL" i="1" dirty="0"/>
              <a:t> to </a:t>
            </a:r>
            <a:r>
              <a:rPr lang="pl-PL" i="1" dirty="0" err="1"/>
              <a:t>get</a:t>
            </a:r>
            <a:r>
              <a:rPr lang="pl-PL" i="1" dirty="0"/>
              <a:t> </a:t>
            </a:r>
            <a:r>
              <a:rPr lang="pl-PL" i="1" dirty="0" err="1"/>
              <a:t>header</a:t>
            </a:r>
            <a:r>
              <a:rPr lang="pl-PL" i="1" dirty="0"/>
              <a:t> with </a:t>
            </a:r>
            <a:r>
              <a:rPr lang="pl-PL" i="1" dirty="0" err="1"/>
              <a:t>Sweeden</a:t>
            </a:r>
            <a:r>
              <a:rPr lang="pl-PL" i="1" dirty="0"/>
              <a:t> </a:t>
            </a:r>
            <a:r>
              <a:rPr lang="pl-PL" i="1" dirty="0" err="1"/>
              <a:t>code</a:t>
            </a:r>
            <a:r>
              <a:rPr lang="pl-PL" i="1" dirty="0"/>
              <a:t>), </a:t>
            </a:r>
            <a:r>
              <a:rPr lang="pl-PL" i="1" dirty="0" err="1"/>
              <a:t>then</a:t>
            </a:r>
            <a:r>
              <a:rPr lang="pl-PL" i="1" dirty="0"/>
              <a:t> </a:t>
            </a:r>
            <a:r>
              <a:rPr lang="pl-PL" i="1" dirty="0" err="1"/>
              <a:t>next</a:t>
            </a:r>
            <a:r>
              <a:rPr lang="pl-PL" i="1" dirty="0"/>
              <a:t> </a:t>
            </a:r>
            <a:r>
              <a:rPr lang="pl-PL" i="1" dirty="0" err="1"/>
              <a:t>working</a:t>
            </a:r>
            <a:r>
              <a:rPr lang="pl-PL" i="1" dirty="0"/>
              <a:t> </a:t>
            </a:r>
            <a:r>
              <a:rPr lang="pl-PL" i="1" dirty="0" err="1"/>
              <a:t>day</a:t>
            </a:r>
            <a:r>
              <a:rPr lang="pl-PL" i="1" dirty="0"/>
              <a:t>.</a:t>
            </a:r>
          </a:p>
          <a:p>
            <a:pPr marL="0" indent="0">
              <a:buNone/>
            </a:pPr>
            <a:r>
              <a:rPr lang="pl-PL" i="1" dirty="0" err="1"/>
              <a:t>If</a:t>
            </a:r>
            <a:r>
              <a:rPr lang="pl-PL" i="1" dirty="0"/>
              <a:t> </a:t>
            </a:r>
            <a:r>
              <a:rPr lang="pl-PL" i="1" dirty="0" err="1"/>
              <a:t>it</a:t>
            </a:r>
            <a:r>
              <a:rPr lang="pl-PL" i="1" dirty="0"/>
              <a:t> </a:t>
            </a:r>
            <a:r>
              <a:rPr lang="pl-PL" i="1" dirty="0" err="1"/>
              <a:t>will</a:t>
            </a:r>
            <a:r>
              <a:rPr lang="pl-PL" i="1" dirty="0"/>
              <a:t> be bank </a:t>
            </a:r>
            <a:r>
              <a:rPr lang="pl-PL" i="1" dirty="0" err="1"/>
              <a:t>holiday</a:t>
            </a:r>
            <a:r>
              <a:rPr lang="pl-PL" i="1" dirty="0"/>
              <a:t> in </a:t>
            </a:r>
            <a:r>
              <a:rPr lang="pl-PL" i="1" dirty="0" err="1"/>
              <a:t>Norway</a:t>
            </a:r>
            <a:r>
              <a:rPr lang="pl-PL" i="1" dirty="0"/>
              <a:t> and </a:t>
            </a:r>
            <a:r>
              <a:rPr lang="pl-PL" i="1" dirty="0" err="1"/>
              <a:t>files</a:t>
            </a:r>
            <a:r>
              <a:rPr lang="pl-PL" i="1" dirty="0"/>
              <a:t> </a:t>
            </a:r>
            <a:r>
              <a:rPr lang="pl-PL" i="1" dirty="0" err="1"/>
              <a:t>comes</a:t>
            </a:r>
            <a:r>
              <a:rPr lang="pl-PL" i="1" dirty="0"/>
              <a:t> from </a:t>
            </a:r>
            <a:r>
              <a:rPr lang="pl-PL" i="1" dirty="0" err="1"/>
              <a:t>Norway</a:t>
            </a:r>
            <a:r>
              <a:rPr lang="pl-PL" i="1" dirty="0"/>
              <a:t> MF system (</a:t>
            </a:r>
            <a:r>
              <a:rPr lang="pl-PL" i="1" dirty="0" err="1"/>
              <a:t>you</a:t>
            </a:r>
            <a:r>
              <a:rPr lang="pl-PL" i="1" dirty="0"/>
              <a:t> </a:t>
            </a:r>
            <a:r>
              <a:rPr lang="pl-PL" i="1" dirty="0" err="1"/>
              <a:t>will</a:t>
            </a:r>
            <a:r>
              <a:rPr lang="pl-PL" i="1" dirty="0"/>
              <a:t> </a:t>
            </a:r>
            <a:r>
              <a:rPr lang="pl-PL" i="1" dirty="0" err="1"/>
              <a:t>need</a:t>
            </a:r>
            <a:r>
              <a:rPr lang="pl-PL" i="1" dirty="0"/>
              <a:t> </a:t>
            </a:r>
            <a:r>
              <a:rPr lang="pl-PL" i="1" dirty="0" err="1"/>
              <a:t>parse</a:t>
            </a:r>
            <a:r>
              <a:rPr lang="pl-PL" i="1" dirty="0"/>
              <a:t> </a:t>
            </a:r>
            <a:r>
              <a:rPr lang="pl-PL" i="1" dirty="0" err="1"/>
              <a:t>it</a:t>
            </a:r>
            <a:r>
              <a:rPr lang="pl-PL" i="1" dirty="0"/>
              <a:t> </a:t>
            </a:r>
            <a:r>
              <a:rPr lang="pl-PL" i="1" dirty="0" err="1"/>
              <a:t>first</a:t>
            </a:r>
            <a:r>
              <a:rPr lang="pl-PL" i="1" dirty="0"/>
              <a:t> to </a:t>
            </a:r>
            <a:r>
              <a:rPr lang="pl-PL" i="1" dirty="0" err="1"/>
              <a:t>get</a:t>
            </a:r>
            <a:r>
              <a:rPr lang="pl-PL" i="1" dirty="0"/>
              <a:t> </a:t>
            </a:r>
            <a:r>
              <a:rPr lang="pl-PL" i="1" dirty="0" err="1"/>
              <a:t>header</a:t>
            </a:r>
            <a:r>
              <a:rPr lang="pl-PL" i="1" dirty="0"/>
              <a:t> with </a:t>
            </a:r>
            <a:r>
              <a:rPr lang="pl-PL" i="1" dirty="0" err="1"/>
              <a:t>Norway</a:t>
            </a:r>
            <a:r>
              <a:rPr lang="pl-PL" i="1" dirty="0"/>
              <a:t> </a:t>
            </a:r>
            <a:r>
              <a:rPr lang="pl-PL" i="1" dirty="0" err="1"/>
              <a:t>code</a:t>
            </a:r>
            <a:r>
              <a:rPr lang="pl-PL" i="1" dirty="0"/>
              <a:t>), </a:t>
            </a:r>
            <a:r>
              <a:rPr lang="pl-PL" i="1" dirty="0" err="1"/>
              <a:t>then</a:t>
            </a:r>
            <a:r>
              <a:rPr lang="pl-PL" i="1" dirty="0"/>
              <a:t> </a:t>
            </a:r>
            <a:r>
              <a:rPr lang="pl-PL" i="1" dirty="0" err="1"/>
              <a:t>next</a:t>
            </a:r>
            <a:r>
              <a:rPr lang="pl-PL" i="1" dirty="0"/>
              <a:t> </a:t>
            </a:r>
            <a:r>
              <a:rPr lang="pl-PL" i="1" dirty="0" err="1"/>
              <a:t>working</a:t>
            </a:r>
            <a:r>
              <a:rPr lang="pl-PL" i="1" dirty="0"/>
              <a:t> </a:t>
            </a:r>
            <a:r>
              <a:rPr lang="pl-PL" i="1" dirty="0" err="1"/>
              <a:t>day</a:t>
            </a:r>
            <a:r>
              <a:rPr lang="pl-PL" i="1" dirty="0"/>
              <a:t>.” </a:t>
            </a:r>
            <a:r>
              <a:rPr lang="pl-PL" i="1" dirty="0" err="1"/>
              <a:t>Customer</a:t>
            </a:r>
            <a:endParaRPr lang="pl-PL" i="1" dirty="0"/>
          </a:p>
          <a:p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0A35B-E8D0-8243-8477-907CBCCCD4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36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AF6B9-FCC9-4E4B-99B2-EA6328FE1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Proxima Nova" panose="02000506030000020004" pitchFamily="2" charset="0"/>
              </a:rPr>
              <a:t>Short</a:t>
            </a:r>
            <a:r>
              <a:rPr lang="pl-PL" dirty="0">
                <a:latin typeface="Proxima Nova" panose="02000506030000020004" pitchFamily="2" charset="0"/>
              </a:rPr>
              <a:t> Story #1 – </a:t>
            </a:r>
            <a:r>
              <a:rPr lang="pl-PL" dirty="0" err="1">
                <a:latin typeface="Proxima Nova" panose="02000506030000020004" pitchFamily="2" charset="0"/>
              </a:rPr>
              <a:t>Is</a:t>
            </a:r>
            <a:r>
              <a:rPr lang="pl-PL" dirty="0">
                <a:latin typeface="Proxima Nova" panose="02000506030000020004" pitchFamily="2" charset="0"/>
              </a:rPr>
              <a:t> </a:t>
            </a:r>
            <a:r>
              <a:rPr lang="pl-PL" dirty="0" err="1">
                <a:latin typeface="Proxima Nova" panose="02000506030000020004" pitchFamily="2" charset="0"/>
              </a:rPr>
              <a:t>it</a:t>
            </a:r>
            <a:r>
              <a:rPr lang="pl-PL" dirty="0">
                <a:latin typeface="Proxima Nova" panose="02000506030000020004" pitchFamily="2" charset="0"/>
              </a:rPr>
              <a:t> </a:t>
            </a:r>
            <a:r>
              <a:rPr lang="pl-PL" dirty="0" err="1">
                <a:latin typeface="Proxima Nova" panose="02000506030000020004" pitchFamily="2" charset="0"/>
              </a:rPr>
              <a:t>really</a:t>
            </a:r>
            <a:r>
              <a:rPr lang="pl-PL" dirty="0">
                <a:latin typeface="Proxima Nova" panose="02000506030000020004" pitchFamily="2" charset="0"/>
              </a:rPr>
              <a:t> </a:t>
            </a:r>
            <a:r>
              <a:rPr lang="pl-PL" dirty="0" err="1">
                <a:latin typeface="Proxima Nova" panose="02000506030000020004" pitchFamily="2" charset="0"/>
              </a:rPr>
              <a:t>time-based</a:t>
            </a:r>
            <a:r>
              <a:rPr lang="pl-PL" dirty="0">
                <a:latin typeface="Proxima Nova" panose="02000506030000020004" pitchFamily="2" charset="0"/>
              </a:rPr>
              <a:t>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1B8F8D-4AA8-034E-A69E-FD8E7027F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974" y="1690688"/>
            <a:ext cx="9104699" cy="449716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30A35B-E8D0-8243-8477-907CBCCCD44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06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6BD64-E825-4E45-B00B-1CE1F3F5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A74AEA0-4B3D-9944-B9B4-454F2189CC8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Proxima Nova Bl" panose="02000506030000020004" pitchFamily="50" charset="0"/>
              </a:rPr>
              <a:t>Let`s speak about sources: Data evolution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2B254B-C18C-D04A-A83A-64D63DEFC60D}"/>
              </a:ext>
            </a:extLst>
          </p:cNvPr>
          <p:cNvSpPr/>
          <p:nvPr/>
        </p:nvSpPr>
        <p:spPr>
          <a:xfrm>
            <a:off x="990600" y="1843088"/>
            <a:ext cx="9573986" cy="2862322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Is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input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data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append-only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Full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ingest</a:t>
            </a:r>
            <a:endParaRPr lang="pl-PL" sz="36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Incremental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Mix of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both</a:t>
            </a:r>
            <a:endParaRPr lang="pl-PL" sz="3600" dirty="0">
              <a:solidFill>
                <a:schemeClr val="bg1"/>
              </a:solidFill>
              <a:latin typeface="Proxima Nova" panose="02000506030000020004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Schema</a:t>
            </a:r>
            <a:r>
              <a:rPr lang="pl-PL" sz="3600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Proxima Nova" panose="02000506030000020004" pitchFamily="2" charset="0"/>
              </a:rPr>
              <a:t>evolution</a:t>
            </a:r>
            <a:endParaRPr lang="pl-PL" sz="3600" dirty="0">
              <a:solidFill>
                <a:schemeClr val="bg1"/>
              </a:solidFill>
              <a:latin typeface="Proxima Nova" panose="0200050603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043883-BA7E-A64B-AD1C-91ABF0CFD6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89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F99B-EFBC-3D4F-8684-FA5B61B3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Short</a:t>
            </a:r>
            <a:r>
              <a:rPr lang="pl-PL" dirty="0"/>
              <a:t> Story #2 – It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simple</a:t>
            </a:r>
            <a:r>
              <a:rPr lang="pl-PL" dirty="0"/>
              <a:t> JBDC </a:t>
            </a:r>
            <a:r>
              <a:rPr lang="pl-PL" dirty="0" err="1"/>
              <a:t>source</a:t>
            </a:r>
            <a:r>
              <a:rPr lang="pl-PL" dirty="0"/>
              <a:t>,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already</a:t>
            </a:r>
            <a:r>
              <a:rPr lang="pl-PL" dirty="0"/>
              <a:t> suport </a:t>
            </a:r>
            <a:r>
              <a:rPr lang="pl-PL" dirty="0" err="1"/>
              <a:t>it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66135-0C5C-C646-B880-52ABC548D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Incremental</a:t>
            </a:r>
            <a:r>
              <a:rPr lang="pl-PL" dirty="0"/>
              <a:t> </a:t>
            </a:r>
            <a:r>
              <a:rPr lang="pl-PL" dirty="0" err="1"/>
              <a:t>Slowly</a:t>
            </a:r>
            <a:r>
              <a:rPr lang="pl-PL" dirty="0"/>
              <a:t> </a:t>
            </a:r>
            <a:r>
              <a:rPr lang="pl-PL" dirty="0" err="1"/>
              <a:t>Changing</a:t>
            </a:r>
            <a:r>
              <a:rPr lang="pl-PL" dirty="0"/>
              <a:t> </a:t>
            </a:r>
            <a:r>
              <a:rPr lang="pl-PL" dirty="0" err="1"/>
              <a:t>Dimensions</a:t>
            </a:r>
            <a:r>
              <a:rPr lang="pl-PL" dirty="0"/>
              <a:t> (</a:t>
            </a:r>
            <a:r>
              <a:rPr lang="pl-PL" dirty="0" err="1"/>
              <a:t>SCDs</a:t>
            </a:r>
            <a:r>
              <a:rPr lang="pl-PL" dirty="0"/>
              <a:t>) 2-6 </a:t>
            </a:r>
            <a:r>
              <a:rPr lang="pl-PL" dirty="0" err="1"/>
              <a:t>Types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lvl="1"/>
            <a:endParaRPr lang="pl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F194F6-4EA7-0C46-B054-7D30325C4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02" y="2743200"/>
            <a:ext cx="8511430" cy="3256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F29EE0-04C4-074B-B320-DEFF5C1078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F99B-EFBC-3D4F-8684-FA5B61B3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Short</a:t>
            </a:r>
            <a:r>
              <a:rPr lang="pl-PL" dirty="0"/>
              <a:t> Story #2 - It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simple</a:t>
            </a:r>
            <a:r>
              <a:rPr lang="pl-PL" dirty="0"/>
              <a:t> JBDC </a:t>
            </a:r>
            <a:r>
              <a:rPr lang="pl-PL" dirty="0" err="1"/>
              <a:t>source</a:t>
            </a:r>
            <a:r>
              <a:rPr lang="pl-PL" dirty="0"/>
              <a:t>,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already</a:t>
            </a:r>
            <a:r>
              <a:rPr lang="pl-PL" dirty="0"/>
              <a:t> suport </a:t>
            </a:r>
            <a:r>
              <a:rPr lang="pl-PL" dirty="0" err="1"/>
              <a:t>it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66135-0C5C-C646-B880-52ABC548D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Incremental</a:t>
            </a:r>
            <a:r>
              <a:rPr lang="pl-PL" dirty="0"/>
              <a:t> </a:t>
            </a:r>
          </a:p>
          <a:p>
            <a:pPr marL="0" indent="0">
              <a:buNone/>
            </a:pPr>
            <a:r>
              <a:rPr lang="pl-PL" dirty="0" err="1"/>
              <a:t>Snapshoting</a:t>
            </a:r>
            <a:r>
              <a:rPr lang="pl-PL" dirty="0"/>
              <a:t> </a:t>
            </a:r>
          </a:p>
          <a:p>
            <a:pPr marL="0" indent="0">
              <a:buNone/>
            </a:pPr>
            <a:r>
              <a:rPr lang="pl-PL" dirty="0"/>
              <a:t>with </a:t>
            </a:r>
          </a:p>
          <a:p>
            <a:pPr marL="0" indent="0">
              <a:buNone/>
            </a:pPr>
            <a:r>
              <a:rPr lang="pl-PL" dirty="0" err="1"/>
              <a:t>Capture</a:t>
            </a:r>
            <a:r>
              <a:rPr lang="pl-PL" dirty="0"/>
              <a:t> Data </a:t>
            </a:r>
          </a:p>
          <a:p>
            <a:pPr marL="0" indent="0">
              <a:buNone/>
            </a:pPr>
            <a:r>
              <a:rPr lang="pl-PL" dirty="0" err="1"/>
              <a:t>Change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(CDC)</a:t>
            </a:r>
          </a:p>
          <a:p>
            <a:pPr marL="0" indent="0">
              <a:buNone/>
            </a:pPr>
            <a:endParaRPr lang="pl-PL" dirty="0"/>
          </a:p>
          <a:p>
            <a:pPr lvl="1"/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B430D-06C1-FF4F-A542-AFCDE470F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365" y="1936081"/>
            <a:ext cx="7141077" cy="4657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2BB8F1-D8E7-3541-979F-D043A21ABD7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21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F99B-EFBC-3D4F-8684-FA5B61B3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Short</a:t>
            </a:r>
            <a:r>
              <a:rPr lang="pl-PL" dirty="0"/>
              <a:t> Story #2 - It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simple</a:t>
            </a:r>
            <a:r>
              <a:rPr lang="pl-PL" dirty="0"/>
              <a:t> JBDC </a:t>
            </a:r>
            <a:r>
              <a:rPr lang="pl-PL" dirty="0" err="1"/>
              <a:t>source</a:t>
            </a:r>
            <a:r>
              <a:rPr lang="pl-PL" dirty="0"/>
              <a:t>,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already</a:t>
            </a:r>
            <a:r>
              <a:rPr lang="pl-PL" dirty="0"/>
              <a:t> suport </a:t>
            </a:r>
            <a:r>
              <a:rPr lang="pl-PL" dirty="0" err="1"/>
              <a:t>it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66135-0C5C-C646-B880-52ABC548D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Incremental</a:t>
            </a:r>
            <a:endParaRPr lang="pl-PL" dirty="0"/>
          </a:p>
          <a:p>
            <a:pPr marL="0" indent="0">
              <a:buNone/>
            </a:pPr>
            <a:r>
              <a:rPr lang="pl-PL" dirty="0" err="1"/>
              <a:t>Snapshoting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with </a:t>
            </a:r>
            <a:r>
              <a:rPr lang="pl-PL" dirty="0" err="1"/>
              <a:t>Merge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lvl="1"/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2333C2-566B-4846-876E-A77F195C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332" y="1836820"/>
            <a:ext cx="8733590" cy="3344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D8460B-1924-8E4A-937C-D958F0FB64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60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C5F98-12B2-9D47-B06B-EB2366DB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Transformations</a:t>
            </a:r>
            <a:r>
              <a:rPr lang="pl-P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2406A-6D7D-1249-86EA-A99F04F16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Variety</a:t>
            </a:r>
            <a:endParaRPr lang="pl-PL" dirty="0"/>
          </a:p>
          <a:p>
            <a:r>
              <a:rPr lang="pl-PL" dirty="0"/>
              <a:t>Do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dependencies</a:t>
            </a:r>
            <a:r>
              <a:rPr lang="pl-PL" dirty="0"/>
              <a:t> ?</a:t>
            </a:r>
          </a:p>
          <a:p>
            <a:r>
              <a:rPr lang="pl-PL" dirty="0" err="1"/>
              <a:t>State</a:t>
            </a:r>
            <a:endParaRPr lang="pl-PL" dirty="0"/>
          </a:p>
          <a:p>
            <a:r>
              <a:rPr lang="pl-PL" dirty="0"/>
              <a:t>Fan-In/Fan-Out</a:t>
            </a:r>
          </a:p>
          <a:p>
            <a:r>
              <a:rPr lang="pl-PL" dirty="0"/>
              <a:t>Field </a:t>
            </a:r>
            <a:r>
              <a:rPr lang="pl-PL" dirty="0" err="1"/>
              <a:t>Mapping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BE13C-C0B3-5142-BEB0-71B12CE3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821A23-CAB3-6D4B-94D7-73087B254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760" y="822435"/>
            <a:ext cx="3689131" cy="368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52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8352C-9256-0E4E-9260-F709F7595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4A936F-E592-7A46-A82B-29CFE864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Proxima Nova Bl" panose="02000506030000020004" pitchFamily="50" charset="0"/>
              </a:rPr>
              <a:t>WHAT IS OUR GOAL?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771E4A-F3A6-9A43-8D59-12C5C51B51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21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C5F98-12B2-9D47-B06B-EB2366DB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Short</a:t>
            </a:r>
            <a:r>
              <a:rPr lang="pl-PL" dirty="0"/>
              <a:t> Story #3 – The Great Field </a:t>
            </a:r>
            <a:r>
              <a:rPr lang="pl-PL" dirty="0" err="1"/>
              <a:t>Names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2406A-6D7D-1249-86EA-A99F04F16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FILLER (</a:t>
            </a:r>
            <a:r>
              <a:rPr lang="pl-PL" dirty="0" err="1"/>
              <a:t>duplicated</a:t>
            </a:r>
            <a:r>
              <a:rPr lang="pl-PL" dirty="0"/>
              <a:t> 10 Times)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„THE SOME STRANGE FIELD”</a:t>
            </a:r>
          </a:p>
          <a:p>
            <a:pPr marL="514350" indent="-514350">
              <a:buFont typeface="+mj-lt"/>
              <a:buAutoNum type="arabicPeriod"/>
            </a:pPr>
            <a:r>
              <a:rPr lang="pl-PL" i="1" dirty="0" err="1"/>
              <a:t>Døðr</a:t>
            </a:r>
            <a:r>
              <a:rPr lang="pl-PL" i="1" dirty="0"/>
              <a:t> / </a:t>
            </a:r>
            <a:r>
              <a:rPr lang="ru-RU" dirty="0"/>
              <a:t>Колонна</a:t>
            </a:r>
            <a:r>
              <a:rPr lang="en-US" dirty="0"/>
              <a:t> / </a:t>
            </a:r>
            <a:r>
              <a:rPr lang="ja-JP" altLang="en-US"/>
              <a:t>檐柱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02FIELD ( say ”HI” to AVRO)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…</a:t>
            </a:r>
            <a:endParaRPr lang="ru-RU" dirty="0"/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BE13C-C0B3-5142-BEB0-71B12CE3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24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421BC-4104-424F-9848-AD10E5FAB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flows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17849-FB7E-8F4E-98C1-7D8E506B0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Exception</a:t>
            </a:r>
            <a:r>
              <a:rPr lang="pl-PL" dirty="0"/>
              <a:t> </a:t>
            </a:r>
            <a:r>
              <a:rPr lang="pl-PL" dirty="0" err="1"/>
              <a:t>flow</a:t>
            </a:r>
            <a:endParaRPr lang="pl-PL" dirty="0"/>
          </a:p>
          <a:p>
            <a:r>
              <a:rPr lang="pl-PL" dirty="0" err="1"/>
              <a:t>Investigation</a:t>
            </a:r>
            <a:r>
              <a:rPr lang="pl-PL" dirty="0"/>
              <a:t> </a:t>
            </a:r>
            <a:r>
              <a:rPr lang="pl-PL" dirty="0" err="1"/>
              <a:t>flow</a:t>
            </a:r>
            <a:endParaRPr lang="pl-PL" dirty="0"/>
          </a:p>
          <a:p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8E50B-7869-7E41-BBD6-9EA62127537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4F689C-B858-FC41-9698-C5003A95D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870" y="1690688"/>
            <a:ext cx="67183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30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C5F98-12B2-9D47-B06B-EB2366DB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our</a:t>
            </a:r>
            <a:r>
              <a:rPr lang="pl-PL" dirty="0"/>
              <a:t> target?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2406A-6D7D-1249-86EA-A99F04F16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Now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source</a:t>
            </a:r>
            <a:r>
              <a:rPr lang="pl-PL" dirty="0"/>
              <a:t> system </a:t>
            </a:r>
            <a:r>
              <a:rPr lang="pl-PL" dirty="0">
                <a:sym typeface="Wingdings" pitchFamily="2" charset="2"/>
              </a:rPr>
              <a:t>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b="1" dirty="0"/>
              <a:t>End-User Delivery </a:t>
            </a:r>
            <a:r>
              <a:rPr lang="pl-PL" b="1" dirty="0" err="1"/>
              <a:t>Interfaces</a:t>
            </a:r>
            <a:endParaRPr lang="pl-PL" b="1" dirty="0"/>
          </a:p>
          <a:p>
            <a:r>
              <a:rPr lang="pl-PL" dirty="0" err="1"/>
              <a:t>Idempotent</a:t>
            </a:r>
            <a:r>
              <a:rPr lang="pl-PL" dirty="0"/>
              <a:t> </a:t>
            </a:r>
            <a:r>
              <a:rPr lang="pl-PL" dirty="0" err="1"/>
              <a:t>write</a:t>
            </a:r>
            <a:endParaRPr lang="pl-PL" dirty="0"/>
          </a:p>
          <a:p>
            <a:r>
              <a:rPr lang="pl-PL" dirty="0"/>
              <a:t>SLA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BE13C-C0B3-5142-BEB0-71B12CE3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CFDABE-09AD-E143-BBC8-2F30C7804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14731"/>
            <a:ext cx="4282908" cy="256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70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E5BE-9C8E-E945-82AC-5E1BEAF2C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else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stakeholder</a:t>
            </a:r>
            <a:r>
              <a:rPr lang="pl-P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A8FF1-BFFE-6640-A0AC-37581F958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Data </a:t>
            </a:r>
            <a:r>
              <a:rPr lang="pl-PL" dirty="0" err="1"/>
              <a:t>Governance</a:t>
            </a:r>
            <a:r>
              <a:rPr lang="pl-PL" dirty="0"/>
              <a:t> / Data </a:t>
            </a:r>
            <a:r>
              <a:rPr lang="pl-PL" dirty="0" err="1"/>
              <a:t>Quaility</a:t>
            </a:r>
            <a:endParaRPr lang="pl-PL" dirty="0"/>
          </a:p>
          <a:p>
            <a:r>
              <a:rPr lang="pl-PL" dirty="0"/>
              <a:t>Data </a:t>
            </a:r>
            <a:r>
              <a:rPr lang="pl-PL" dirty="0" err="1"/>
              <a:t>Lineage</a:t>
            </a:r>
            <a:r>
              <a:rPr lang="pl-PL" dirty="0"/>
              <a:t> / Data </a:t>
            </a:r>
            <a:r>
              <a:rPr lang="pl-PL" dirty="0" err="1"/>
              <a:t>Catalog</a:t>
            </a:r>
            <a:endParaRPr lang="pl-PL" dirty="0"/>
          </a:p>
          <a:p>
            <a:r>
              <a:rPr lang="pl-PL" dirty="0" err="1"/>
              <a:t>Complience</a:t>
            </a:r>
            <a:r>
              <a:rPr lang="pl-PL" dirty="0"/>
              <a:t>/</a:t>
            </a:r>
            <a:r>
              <a:rPr lang="pl-PL" dirty="0" err="1"/>
              <a:t>Regulations</a:t>
            </a:r>
            <a:endParaRPr lang="pl-PL" dirty="0"/>
          </a:p>
          <a:p>
            <a:r>
              <a:rPr lang="pl-PL" dirty="0"/>
              <a:t>Monitoring/ Log management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B2FD1-00F5-4A4C-BF57-4FFC9793085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EE6216-7339-804B-9645-E2D929551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814731"/>
            <a:ext cx="4309240" cy="259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21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E5BE-9C8E-E945-82AC-5E1BEAF2C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A8FF1-BFFE-6640-A0AC-37581F958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B2FD1-00F5-4A4C-BF57-4FFC9793085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FFFD541-3F76-C34D-9F9B-5157646D4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01" y="2487430"/>
            <a:ext cx="8720717" cy="301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88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E4DA3F-E4E4-5E45-84CA-4E41EBEDA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7231" y="0"/>
            <a:ext cx="12309231" cy="923192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96DCE8-C3FD-514B-9638-59DE60E4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131" y="4982334"/>
            <a:ext cx="10515600" cy="1325563"/>
          </a:xfrm>
        </p:spPr>
        <p:txBody>
          <a:bodyPr/>
          <a:lstStyle/>
          <a:p>
            <a:r>
              <a:rPr lang="pl-PL" b="1" dirty="0" err="1">
                <a:solidFill>
                  <a:schemeClr val="bg1"/>
                </a:solidFill>
                <a:latin typeface="Proxima Nova" panose="02000506030000020004" pitchFamily="2" charset="0"/>
              </a:rPr>
              <a:t>Thank</a:t>
            </a:r>
            <a:r>
              <a:rPr lang="pl-PL" b="1" dirty="0">
                <a:solidFill>
                  <a:schemeClr val="bg1"/>
                </a:solidFill>
                <a:latin typeface="Proxima Nova" panose="02000506030000020004" pitchFamily="2" charset="0"/>
              </a:rPr>
              <a:t> </a:t>
            </a:r>
            <a:r>
              <a:rPr lang="pl-PL" b="1" dirty="0" err="1">
                <a:solidFill>
                  <a:schemeClr val="bg1"/>
                </a:solidFill>
                <a:latin typeface="Proxima Nova" panose="02000506030000020004" pitchFamily="2" charset="0"/>
              </a:rPr>
              <a:t>you</a:t>
            </a:r>
            <a:endParaRPr lang="pl-PL" b="1" dirty="0">
              <a:solidFill>
                <a:schemeClr val="bg1"/>
              </a:solidFill>
              <a:latin typeface="Proxima Nova" panose="0200050603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9C1EBF-84C4-C740-83E8-065B7592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7828270-5211-C44F-B2A8-9E93C2B3FA56}"/>
              </a:ext>
            </a:extLst>
          </p:cNvPr>
          <p:cNvSpPr txBox="1">
            <a:spLocks/>
          </p:cNvSpPr>
          <p:nvPr/>
        </p:nvSpPr>
        <p:spPr>
          <a:xfrm>
            <a:off x="-222739" y="380025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b="1" dirty="0">
              <a:solidFill>
                <a:schemeClr val="bg1"/>
              </a:solidFill>
              <a:latin typeface="Proxima Nova" panose="02000506030000020004" pitchFamily="2" charset="0"/>
              <a:ea typeface="Apple Color Emoji" pitchFamily="2" charset="0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34086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8352C-9256-0E4E-9260-F709F7595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To </a:t>
            </a:r>
            <a:r>
              <a:rPr lang="pl-PL" dirty="0" err="1"/>
              <a:t>understand</a:t>
            </a:r>
            <a:r>
              <a:rPr lang="pl-PL" dirty="0"/>
              <a:t>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clients</a:t>
            </a:r>
            <a:r>
              <a:rPr lang="pl-PL" dirty="0"/>
              <a:t> want</a:t>
            </a:r>
          </a:p>
          <a:p>
            <a:r>
              <a:rPr lang="pl-PL" dirty="0"/>
              <a:t>To </a:t>
            </a:r>
            <a:r>
              <a:rPr lang="pl-PL" dirty="0" err="1"/>
              <a:t>give</a:t>
            </a:r>
            <a:r>
              <a:rPr lang="pl-PL" dirty="0"/>
              <a:t> </a:t>
            </a:r>
            <a:r>
              <a:rPr lang="pl-PL" dirty="0" err="1"/>
              <a:t>clients</a:t>
            </a:r>
            <a:r>
              <a:rPr lang="pl-PL" dirty="0"/>
              <a:t>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want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4A936F-E592-7A46-A82B-29CFE864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Proxima Nova Bl" panose="02000506030000020004" pitchFamily="50" charset="0"/>
              </a:rPr>
              <a:t>WHAT IS OUR GOAL?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81913-814F-F745-831B-466EEC1BF9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71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4F96D-C06D-4943-8FDB-5753677E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Proxima Nova Bl" panose="02000506030000020004" pitchFamily="50" charset="0"/>
              </a:rPr>
              <a:t>I like this example</a:t>
            </a:r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BA33E-A222-C341-9806-B797CB3E3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8262794" cy="3883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ED8400-6CC0-4441-85E6-70A855FCFD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74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8352C-9256-0E4E-9260-F709F7595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To </a:t>
            </a:r>
            <a:r>
              <a:rPr lang="pl-PL" dirty="0" err="1"/>
              <a:t>understand</a:t>
            </a:r>
            <a:r>
              <a:rPr lang="pl-PL" dirty="0"/>
              <a:t>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clients</a:t>
            </a:r>
            <a:r>
              <a:rPr lang="pl-PL" dirty="0"/>
              <a:t> want</a:t>
            </a:r>
          </a:p>
          <a:p>
            <a:r>
              <a:rPr lang="pl-PL" strike="sngStrike" dirty="0"/>
              <a:t>To </a:t>
            </a:r>
            <a:r>
              <a:rPr lang="pl-PL" strike="sngStrike" dirty="0" err="1"/>
              <a:t>give</a:t>
            </a:r>
            <a:r>
              <a:rPr lang="pl-PL" strike="sngStrike" dirty="0"/>
              <a:t> </a:t>
            </a:r>
            <a:r>
              <a:rPr lang="pl-PL" strike="sngStrike" dirty="0" err="1"/>
              <a:t>clients</a:t>
            </a:r>
            <a:r>
              <a:rPr lang="pl-PL" strike="sngStrike" dirty="0"/>
              <a:t> </a:t>
            </a:r>
            <a:r>
              <a:rPr lang="pl-PL" strike="sngStrike" dirty="0" err="1"/>
              <a:t>what</a:t>
            </a:r>
            <a:r>
              <a:rPr lang="pl-PL" strike="sngStrike" dirty="0"/>
              <a:t> </a:t>
            </a:r>
            <a:r>
              <a:rPr lang="pl-PL" strike="sngStrike" dirty="0" err="1"/>
              <a:t>they</a:t>
            </a:r>
            <a:r>
              <a:rPr lang="pl-PL" strike="sngStrike" dirty="0"/>
              <a:t> want</a:t>
            </a:r>
          </a:p>
          <a:p>
            <a:r>
              <a:rPr lang="pl-PL" dirty="0"/>
              <a:t>To </a:t>
            </a:r>
            <a:r>
              <a:rPr lang="pl-PL" dirty="0" err="1"/>
              <a:t>understand</a:t>
            </a:r>
            <a:r>
              <a:rPr lang="pl-PL" dirty="0"/>
              <a:t>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clients</a:t>
            </a:r>
            <a:r>
              <a:rPr lang="pl-PL" dirty="0"/>
              <a:t> </a:t>
            </a:r>
            <a:r>
              <a:rPr lang="pl-PL" dirty="0" err="1"/>
              <a:t>need</a:t>
            </a:r>
            <a:endParaRPr lang="pl-PL" dirty="0"/>
          </a:p>
          <a:p>
            <a:r>
              <a:rPr lang="pl-PL" dirty="0"/>
              <a:t>Show </a:t>
            </a:r>
            <a:r>
              <a:rPr lang="pl-PL" dirty="0" err="1"/>
              <a:t>them</a:t>
            </a:r>
            <a:r>
              <a:rPr lang="pl-PL" dirty="0"/>
              <a:t> </a:t>
            </a:r>
            <a:r>
              <a:rPr lang="pl-PL" dirty="0" err="1"/>
              <a:t>both</a:t>
            </a:r>
            <a:r>
              <a:rPr lang="pl-PL" dirty="0"/>
              <a:t> </a:t>
            </a:r>
          </a:p>
          <a:p>
            <a:r>
              <a:rPr lang="pl-PL" dirty="0"/>
              <a:t>Help </a:t>
            </a:r>
            <a:r>
              <a:rPr lang="pl-PL" dirty="0" err="1"/>
              <a:t>client</a:t>
            </a:r>
            <a:r>
              <a:rPr lang="pl-PL" dirty="0"/>
              <a:t> to </a:t>
            </a:r>
            <a:r>
              <a:rPr lang="pl-PL" dirty="0" err="1"/>
              <a:t>choose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4A936F-E592-7A46-A82B-29CFE864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Proxima Nova Bl" panose="02000506030000020004" pitchFamily="50" charset="0"/>
              </a:rPr>
              <a:t>WHAT IS OUR GOAL?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C511F-C499-E442-A34B-458CB495D8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21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8726E7-9563-D94D-888A-FE781AF69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601" y="2487430"/>
            <a:ext cx="7478285" cy="2584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7EE2DF-1EF6-EA41-BE30-2131DBED0EC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4A54902-61CF-BC4A-B3F3-508BE739077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Proxima Nova Bl" panose="02000506030000020004" pitchFamily="50" charset="0"/>
              </a:rPr>
              <a:t>Ingestion is simple… right?</a:t>
            </a:r>
          </a:p>
        </p:txBody>
      </p:sp>
    </p:spTree>
    <p:extLst>
      <p:ext uri="{BB962C8B-B14F-4D97-AF65-F5344CB8AC3E}">
        <p14:creationId xmlns:p14="http://schemas.microsoft.com/office/powerpoint/2010/main" val="3340149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7EE2DF-1EF6-EA41-BE30-2131DBED0E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E16B37-902A-F942-9B60-6B9D3234F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526629"/>
            <a:ext cx="4626348" cy="366122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EAA9CC-C9B6-FF48-AF56-B60904FC11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Proxima Nova Bl" panose="02000506030000020004" pitchFamily="50" charset="0"/>
              </a:rPr>
              <a:t>Ingestion is simple… right?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8C2E97-6BA0-B64B-965E-F00C7B499328}"/>
              </a:ext>
            </a:extLst>
          </p:cNvPr>
          <p:cNvSpPr/>
          <p:nvPr/>
        </p:nvSpPr>
        <p:spPr>
          <a:xfrm>
            <a:off x="990600" y="1843088"/>
            <a:ext cx="94692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800" dirty="0">
                <a:latin typeface="Proxima Nova" panose="02000506030000020004" pitchFamily="2" charset="0"/>
              </a:rPr>
              <a:t>It </a:t>
            </a:r>
            <a:r>
              <a:rPr lang="pl-PL" sz="2800" dirty="0" err="1">
                <a:latin typeface="Proxima Nova" panose="02000506030000020004" pitchFamily="2" charset="0"/>
              </a:rPr>
              <a:t>is</a:t>
            </a:r>
            <a:r>
              <a:rPr lang="pl-PL" sz="2800" dirty="0">
                <a:latin typeface="Proxima Nova" panose="02000506030000020004" pitchFamily="2" charset="0"/>
              </a:rPr>
              <a:t> (</a:t>
            </a:r>
            <a:r>
              <a:rPr lang="pl-PL" sz="2800" dirty="0" err="1">
                <a:latin typeface="Proxima Nova" panose="02000506030000020004" pitchFamily="2" charset="0"/>
              </a:rPr>
              <a:t>relatively</a:t>
            </a:r>
            <a:r>
              <a:rPr lang="pl-PL" sz="2800" dirty="0">
                <a:latin typeface="Proxima Nova" panose="02000506030000020004" pitchFamily="2" charset="0"/>
              </a:rPr>
              <a:t>) </a:t>
            </a:r>
            <a:r>
              <a:rPr lang="pl-PL" sz="2800" dirty="0" err="1">
                <a:latin typeface="Proxima Nova" panose="02000506030000020004" pitchFamily="2" charset="0"/>
              </a:rPr>
              <a:t>easy</a:t>
            </a:r>
            <a:r>
              <a:rPr lang="pl-PL" sz="2800" dirty="0">
                <a:latin typeface="Proxima Nova" panose="02000506030000020004" pitchFamily="2" charset="0"/>
              </a:rPr>
              <a:t> to </a:t>
            </a:r>
            <a:r>
              <a:rPr lang="pl-PL" sz="2800" dirty="0" err="1">
                <a:latin typeface="Proxima Nova" panose="02000506030000020004" pitchFamily="2" charset="0"/>
              </a:rPr>
              <a:t>connect</a:t>
            </a:r>
            <a:r>
              <a:rPr lang="pl-PL" sz="2800" dirty="0">
                <a:latin typeface="Proxima Nova" panose="02000506030000020004" pitchFamily="2" charset="0"/>
              </a:rPr>
              <a:t> </a:t>
            </a:r>
            <a:r>
              <a:rPr lang="pl-PL" sz="2800" dirty="0" err="1">
                <a:latin typeface="Proxima Nova" panose="02000506030000020004" pitchFamily="2" charset="0"/>
              </a:rPr>
              <a:t>just</a:t>
            </a:r>
            <a:r>
              <a:rPr lang="pl-PL" sz="2800" dirty="0">
                <a:latin typeface="Proxima Nova" panose="02000506030000020004" pitchFamily="2" charset="0"/>
              </a:rPr>
              <a:t> a </a:t>
            </a:r>
            <a:r>
              <a:rPr lang="pl-PL" sz="2800" dirty="0" err="1">
                <a:latin typeface="Proxima Nova" panose="02000506030000020004" pitchFamily="2" charset="0"/>
              </a:rPr>
              <a:t>few</a:t>
            </a:r>
            <a:r>
              <a:rPr lang="pl-PL" sz="2800" dirty="0">
                <a:latin typeface="Proxima Nova" panose="02000506030000020004" pitchFamily="2" charset="0"/>
              </a:rPr>
              <a:t> </a:t>
            </a:r>
            <a:r>
              <a:rPr lang="pl-PL" sz="2800" dirty="0" err="1">
                <a:latin typeface="Proxima Nova" panose="02000506030000020004" pitchFamily="2" charset="0"/>
              </a:rPr>
              <a:t>systems</a:t>
            </a:r>
            <a:r>
              <a:rPr lang="pl-PL" sz="2800" dirty="0">
                <a:latin typeface="Proxima Nova" panose="02000506030000020004" pitchFamily="2" charset="0"/>
              </a:rPr>
              <a:t> </a:t>
            </a:r>
            <a:r>
              <a:rPr lang="pl-PL" sz="2800" dirty="0" err="1">
                <a:latin typeface="Proxima Nova" panose="02000506030000020004" pitchFamily="2" charset="0"/>
              </a:rPr>
              <a:t>together</a:t>
            </a:r>
            <a:r>
              <a:rPr lang="pl-PL" sz="2800" dirty="0">
                <a:latin typeface="Proxima Nova" panose="0200050603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2465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7EE2DF-1EF6-EA41-BE30-2131DBED0E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62891" y="5923290"/>
            <a:ext cx="1543310" cy="2645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EAA9CC-C9B6-FF48-AF56-B60904FC11A8}"/>
              </a:ext>
            </a:extLst>
          </p:cNvPr>
          <p:cNvSpPr txBox="1">
            <a:spLocks/>
          </p:cNvSpPr>
          <p:nvPr/>
        </p:nvSpPr>
        <p:spPr>
          <a:xfrm>
            <a:off x="990600" y="1909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2">
                  <a:lumMod val="50000"/>
                </a:schemeClr>
              </a:solidFill>
              <a:latin typeface="Proxima Nova Bl" panose="02000506030000020004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73C9F9-E145-A24C-99DD-DA4C7AC4C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366308"/>
            <a:ext cx="5573486" cy="41899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A9939A-F8FC-D04B-8564-901356B3233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Proxima Nova Bl" panose="02000506030000020004" pitchFamily="50" charset="0"/>
              </a:rPr>
              <a:t>Ingestion is simple… right? (Not really)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F15E07-FADD-A14C-9962-7CD0F412CC6D}"/>
              </a:ext>
            </a:extLst>
          </p:cNvPr>
          <p:cNvSpPr/>
          <p:nvPr/>
        </p:nvSpPr>
        <p:spPr>
          <a:xfrm>
            <a:off x="990600" y="1843088"/>
            <a:ext cx="96536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800" dirty="0">
                <a:latin typeface="Proxima Nova" panose="02000506030000020004" pitchFamily="2" charset="0"/>
              </a:rPr>
              <a:t>As we </a:t>
            </a:r>
            <a:r>
              <a:rPr lang="pl-PL" sz="2800" dirty="0" err="1">
                <a:latin typeface="Proxima Nova" panose="02000506030000020004" pitchFamily="2" charset="0"/>
              </a:rPr>
              <a:t>add</a:t>
            </a:r>
            <a:r>
              <a:rPr lang="pl-PL" sz="2800" dirty="0">
                <a:latin typeface="Proxima Nova" panose="02000506030000020004" pitchFamily="2" charset="0"/>
              </a:rPr>
              <a:t> </a:t>
            </a:r>
            <a:r>
              <a:rPr lang="pl-PL" sz="2800" dirty="0" err="1">
                <a:latin typeface="Proxima Nova" panose="02000506030000020004" pitchFamily="2" charset="0"/>
              </a:rPr>
              <a:t>more</a:t>
            </a:r>
            <a:r>
              <a:rPr lang="pl-PL" sz="2800" dirty="0">
                <a:latin typeface="Proxima Nova" panose="02000506030000020004" pitchFamily="2" charset="0"/>
              </a:rPr>
              <a:t> </a:t>
            </a:r>
            <a:r>
              <a:rPr lang="pl-PL" sz="2800" dirty="0" err="1">
                <a:latin typeface="Proxima Nova" panose="02000506030000020004" pitchFamily="2" charset="0"/>
              </a:rPr>
              <a:t>systems</a:t>
            </a:r>
            <a:r>
              <a:rPr lang="pl-PL" sz="2800" dirty="0">
                <a:latin typeface="Proxima Nova" panose="02000506030000020004" pitchFamily="2" charset="0"/>
              </a:rPr>
              <a:t>, </a:t>
            </a:r>
            <a:r>
              <a:rPr lang="pl-PL" sz="2800" dirty="0" err="1">
                <a:latin typeface="Proxima Nova" panose="02000506030000020004" pitchFamily="2" charset="0"/>
              </a:rPr>
              <a:t>complexity</a:t>
            </a:r>
            <a:r>
              <a:rPr lang="pl-PL" sz="2800" dirty="0">
                <a:latin typeface="Proxima Nova" panose="02000506030000020004" pitchFamily="2" charset="0"/>
              </a:rPr>
              <a:t> </a:t>
            </a:r>
            <a:r>
              <a:rPr lang="pl-PL" sz="2800" dirty="0" err="1">
                <a:latin typeface="Proxima Nova" panose="02000506030000020004" pitchFamily="2" charset="0"/>
              </a:rPr>
              <a:t>increases</a:t>
            </a:r>
            <a:r>
              <a:rPr lang="pl-PL" sz="2800" dirty="0">
                <a:latin typeface="Proxima Nova" panose="02000506030000020004" pitchFamily="2" charset="0"/>
              </a:rPr>
              <a:t> </a:t>
            </a:r>
            <a:r>
              <a:rPr lang="pl-PL" sz="2800" dirty="0" err="1">
                <a:latin typeface="Proxima Nova" panose="02000506030000020004" pitchFamily="2" charset="0"/>
              </a:rPr>
              <a:t>dramatically</a:t>
            </a:r>
            <a:r>
              <a:rPr lang="pl-PL" sz="2800" dirty="0">
                <a:latin typeface="Proxima Nova" panose="0200050603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4555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19321</TotalTime>
  <Words>920</Words>
  <Application>Microsoft Macintosh PowerPoint</Application>
  <PresentationFormat>Widescreen</PresentationFormat>
  <Paragraphs>148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游ゴシック</vt:lpstr>
      <vt:lpstr>Apple Chancery</vt:lpstr>
      <vt:lpstr>Apple Color Emoji</vt:lpstr>
      <vt:lpstr>Arial</vt:lpstr>
      <vt:lpstr>Calibri</vt:lpstr>
      <vt:lpstr>Calibri Light</vt:lpstr>
      <vt:lpstr>Open Sans</vt:lpstr>
      <vt:lpstr>Proxima Nova</vt:lpstr>
      <vt:lpstr>Proxima Nova Bl</vt:lpstr>
      <vt:lpstr>Proxima Nova Black</vt:lpstr>
      <vt:lpstr>Wingdings</vt:lpstr>
      <vt:lpstr>Office Theme</vt:lpstr>
      <vt:lpstr>Data Lake Ingestion checklist</vt:lpstr>
      <vt:lpstr>BIG DATA LEAD ENGINEER</vt:lpstr>
      <vt:lpstr>WHAT IS OUR GOAL?</vt:lpstr>
      <vt:lpstr>WHAT IS OUR GOAL?</vt:lpstr>
      <vt:lpstr>I like this example</vt:lpstr>
      <vt:lpstr>WHAT IS OUR GOAL?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Short Story #0 – Spark is Gold Hammer</vt:lpstr>
      <vt:lpstr>Short Story #0 – Spark is Gold Hammer</vt:lpstr>
      <vt:lpstr>Short Story #0 – Spark is Gold Hammer</vt:lpstr>
      <vt:lpstr>PowerPoint Presentation</vt:lpstr>
      <vt:lpstr>PowerPoint Presentation</vt:lpstr>
      <vt:lpstr>PowerPoint Presentation</vt:lpstr>
      <vt:lpstr>PowerPoint Presentation</vt:lpstr>
      <vt:lpstr>Short Story #1 – Is it really time-based?</vt:lpstr>
      <vt:lpstr>Short Story #1– Is it really time-based?</vt:lpstr>
      <vt:lpstr>Short Story #1 – Is it really time-based?</vt:lpstr>
      <vt:lpstr>Short Story #1 – Is it really time-based?</vt:lpstr>
      <vt:lpstr>Short Story #1 – Is it really time-based?</vt:lpstr>
      <vt:lpstr>PowerPoint Presentation</vt:lpstr>
      <vt:lpstr>Short Story #2 – It is a simple JBDC source, you already suport it</vt:lpstr>
      <vt:lpstr>Short Story #2 - It is a simple JBDC source, you already suport it</vt:lpstr>
      <vt:lpstr>Short Story #2 - It is a simple JBDC source, you already suport it</vt:lpstr>
      <vt:lpstr>Transformations </vt:lpstr>
      <vt:lpstr>Short Story #3 – The Great Field Names</vt:lpstr>
      <vt:lpstr>Additional flows</vt:lpstr>
      <vt:lpstr>What about our target? </vt:lpstr>
      <vt:lpstr>Who else is your stakeholder?</vt:lpstr>
      <vt:lpstr>Any Questions?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Injest Requirements checklist</dc:title>
  <dc:creator>Dmytro Dragan</dc:creator>
  <cp:lastModifiedBy>Dmytro Dragan</cp:lastModifiedBy>
  <cp:revision>75</cp:revision>
  <dcterms:created xsi:type="dcterms:W3CDTF">2019-05-07T14:03:28Z</dcterms:created>
  <dcterms:modified xsi:type="dcterms:W3CDTF">2019-11-13T09:29:30Z</dcterms:modified>
</cp:coreProperties>
</file>